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73" r:id="rId4"/>
    <p:sldId id="268" r:id="rId5"/>
    <p:sldId id="267" r:id="rId6"/>
    <p:sldId id="271" r:id="rId7"/>
    <p:sldId id="279" r:id="rId8"/>
    <p:sldId id="280" r:id="rId9"/>
    <p:sldId id="275" r:id="rId10"/>
    <p:sldId id="276" r:id="rId11"/>
    <p:sldId id="274" r:id="rId12"/>
    <p:sldId id="278" r:id="rId1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653" autoAdjust="0"/>
    <p:restoredTop sz="94660"/>
  </p:normalViewPr>
  <p:slideViewPr>
    <p:cSldViewPr snapToGrid="0">
      <p:cViewPr varScale="1">
        <p:scale>
          <a:sx n="70" d="100"/>
          <a:sy n="70" d="100"/>
        </p:scale>
        <p:origin x="43" y="2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6EF61D-9E99-4944-AB12-6FEC1E7527B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DA4C7E3F-B14B-4E75-95AF-A880488A26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279557C-1091-4DBB-B2D8-D84E0E18CA46}"/>
              </a:ext>
            </a:extLst>
          </p:cNvPr>
          <p:cNvSpPr>
            <a:spLocks noGrp="1"/>
          </p:cNvSpPr>
          <p:nvPr>
            <p:ph type="dt" sz="half" idx="10"/>
          </p:nvPr>
        </p:nvSpPr>
        <p:spPr/>
        <p:txBody>
          <a:bodyPr/>
          <a:lstStyle/>
          <a:p>
            <a:fld id="{CCAD322A-F678-4582-B783-E3A7E0916887}" type="datetimeFigureOut">
              <a:rPr lang="es-ES" smtClean="0"/>
              <a:t>02/07/2026</a:t>
            </a:fld>
            <a:endParaRPr lang="es-ES"/>
          </a:p>
        </p:txBody>
      </p:sp>
      <p:sp>
        <p:nvSpPr>
          <p:cNvPr id="5" name="Marcador de pie de página 4">
            <a:extLst>
              <a:ext uri="{FF2B5EF4-FFF2-40B4-BE49-F238E27FC236}">
                <a16:creationId xmlns:a16="http://schemas.microsoft.com/office/drawing/2014/main" id="{2DAD16FD-3936-4018-B531-284BBA3003C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128A5AC-92A4-45F2-837E-A5FC89450A4F}"/>
              </a:ext>
            </a:extLst>
          </p:cNvPr>
          <p:cNvSpPr>
            <a:spLocks noGrp="1"/>
          </p:cNvSpPr>
          <p:nvPr>
            <p:ph type="sldNum" sz="quarter" idx="12"/>
          </p:nvPr>
        </p:nvSpPr>
        <p:spPr/>
        <p:txBody>
          <a:bodyPr/>
          <a:lstStyle/>
          <a:p>
            <a:fld id="{953ABACC-40E3-4B81-AF1D-481FEAA8BA6A}" type="slidenum">
              <a:rPr lang="es-ES" smtClean="0"/>
              <a:t>‹Nº›</a:t>
            </a:fld>
            <a:endParaRPr lang="es-ES"/>
          </a:p>
        </p:txBody>
      </p:sp>
    </p:spTree>
    <p:extLst>
      <p:ext uri="{BB962C8B-B14F-4D97-AF65-F5344CB8AC3E}">
        <p14:creationId xmlns:p14="http://schemas.microsoft.com/office/powerpoint/2010/main" val="1828806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0A0FE3-A466-4D49-A03C-021F987CF08A}"/>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1090D86-44F9-4FB5-8A54-4C04F2BC1C0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E5EFFB6-8BA0-4B1C-B546-7825CEDF6930}"/>
              </a:ext>
            </a:extLst>
          </p:cNvPr>
          <p:cNvSpPr>
            <a:spLocks noGrp="1"/>
          </p:cNvSpPr>
          <p:nvPr>
            <p:ph type="dt" sz="half" idx="10"/>
          </p:nvPr>
        </p:nvSpPr>
        <p:spPr/>
        <p:txBody>
          <a:bodyPr/>
          <a:lstStyle/>
          <a:p>
            <a:fld id="{CCAD322A-F678-4582-B783-E3A7E0916887}" type="datetimeFigureOut">
              <a:rPr lang="es-ES" smtClean="0"/>
              <a:t>02/07/2026</a:t>
            </a:fld>
            <a:endParaRPr lang="es-ES"/>
          </a:p>
        </p:txBody>
      </p:sp>
      <p:sp>
        <p:nvSpPr>
          <p:cNvPr id="5" name="Marcador de pie de página 4">
            <a:extLst>
              <a:ext uri="{FF2B5EF4-FFF2-40B4-BE49-F238E27FC236}">
                <a16:creationId xmlns:a16="http://schemas.microsoft.com/office/drawing/2014/main" id="{CBA6C44E-B326-455E-B0CF-3D113811B52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114F2CD-F38A-4AD9-B95C-76D873923F83}"/>
              </a:ext>
            </a:extLst>
          </p:cNvPr>
          <p:cNvSpPr>
            <a:spLocks noGrp="1"/>
          </p:cNvSpPr>
          <p:nvPr>
            <p:ph type="sldNum" sz="quarter" idx="12"/>
          </p:nvPr>
        </p:nvSpPr>
        <p:spPr/>
        <p:txBody>
          <a:bodyPr/>
          <a:lstStyle/>
          <a:p>
            <a:fld id="{953ABACC-40E3-4B81-AF1D-481FEAA8BA6A}" type="slidenum">
              <a:rPr lang="es-ES" smtClean="0"/>
              <a:t>‹Nº›</a:t>
            </a:fld>
            <a:endParaRPr lang="es-ES"/>
          </a:p>
        </p:txBody>
      </p:sp>
    </p:spTree>
    <p:extLst>
      <p:ext uri="{BB962C8B-B14F-4D97-AF65-F5344CB8AC3E}">
        <p14:creationId xmlns:p14="http://schemas.microsoft.com/office/powerpoint/2010/main" val="3105717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45D5E63-B3DE-4FA6-A374-6B39A18F48D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1475E61-2040-4E8D-991D-1F06A121202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DC296FA-6477-455D-AE8D-21055D5AFB59}"/>
              </a:ext>
            </a:extLst>
          </p:cNvPr>
          <p:cNvSpPr>
            <a:spLocks noGrp="1"/>
          </p:cNvSpPr>
          <p:nvPr>
            <p:ph type="dt" sz="half" idx="10"/>
          </p:nvPr>
        </p:nvSpPr>
        <p:spPr/>
        <p:txBody>
          <a:bodyPr/>
          <a:lstStyle/>
          <a:p>
            <a:fld id="{CCAD322A-F678-4582-B783-E3A7E0916887}" type="datetimeFigureOut">
              <a:rPr lang="es-ES" smtClean="0"/>
              <a:t>02/07/2026</a:t>
            </a:fld>
            <a:endParaRPr lang="es-ES"/>
          </a:p>
        </p:txBody>
      </p:sp>
      <p:sp>
        <p:nvSpPr>
          <p:cNvPr id="5" name="Marcador de pie de página 4">
            <a:extLst>
              <a:ext uri="{FF2B5EF4-FFF2-40B4-BE49-F238E27FC236}">
                <a16:creationId xmlns:a16="http://schemas.microsoft.com/office/drawing/2014/main" id="{CDEBD5A3-FF4F-40D2-B035-C49BFE6AA61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9511EB2-0FD9-428A-911C-C73A8DC1BF26}"/>
              </a:ext>
            </a:extLst>
          </p:cNvPr>
          <p:cNvSpPr>
            <a:spLocks noGrp="1"/>
          </p:cNvSpPr>
          <p:nvPr>
            <p:ph type="sldNum" sz="quarter" idx="12"/>
          </p:nvPr>
        </p:nvSpPr>
        <p:spPr/>
        <p:txBody>
          <a:bodyPr/>
          <a:lstStyle/>
          <a:p>
            <a:fld id="{953ABACC-40E3-4B81-AF1D-481FEAA8BA6A}" type="slidenum">
              <a:rPr lang="es-ES" smtClean="0"/>
              <a:t>‹Nº›</a:t>
            </a:fld>
            <a:endParaRPr lang="es-ES"/>
          </a:p>
        </p:txBody>
      </p:sp>
    </p:spTree>
    <p:extLst>
      <p:ext uri="{BB962C8B-B14F-4D97-AF65-F5344CB8AC3E}">
        <p14:creationId xmlns:p14="http://schemas.microsoft.com/office/powerpoint/2010/main" val="615938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21482B-2D67-4B4A-9526-74FDA8BD533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8DB4263-34E4-4F0F-9B77-1E6D7873FEE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51BAF50-1DC9-4823-B911-D0BC571A6CFB}"/>
              </a:ext>
            </a:extLst>
          </p:cNvPr>
          <p:cNvSpPr>
            <a:spLocks noGrp="1"/>
          </p:cNvSpPr>
          <p:nvPr>
            <p:ph type="dt" sz="half" idx="10"/>
          </p:nvPr>
        </p:nvSpPr>
        <p:spPr/>
        <p:txBody>
          <a:bodyPr/>
          <a:lstStyle/>
          <a:p>
            <a:fld id="{CCAD322A-F678-4582-B783-E3A7E0916887}" type="datetimeFigureOut">
              <a:rPr lang="es-ES" smtClean="0"/>
              <a:t>02/07/2026</a:t>
            </a:fld>
            <a:endParaRPr lang="es-ES"/>
          </a:p>
        </p:txBody>
      </p:sp>
      <p:sp>
        <p:nvSpPr>
          <p:cNvPr id="5" name="Marcador de pie de página 4">
            <a:extLst>
              <a:ext uri="{FF2B5EF4-FFF2-40B4-BE49-F238E27FC236}">
                <a16:creationId xmlns:a16="http://schemas.microsoft.com/office/drawing/2014/main" id="{47CF38E6-86E5-44F7-B174-5E0738FD76F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1EE8BA-17F7-4B28-B23C-E77511B2C0CC}"/>
              </a:ext>
            </a:extLst>
          </p:cNvPr>
          <p:cNvSpPr>
            <a:spLocks noGrp="1"/>
          </p:cNvSpPr>
          <p:nvPr>
            <p:ph type="sldNum" sz="quarter" idx="12"/>
          </p:nvPr>
        </p:nvSpPr>
        <p:spPr/>
        <p:txBody>
          <a:bodyPr/>
          <a:lstStyle/>
          <a:p>
            <a:fld id="{953ABACC-40E3-4B81-AF1D-481FEAA8BA6A}" type="slidenum">
              <a:rPr lang="es-ES" smtClean="0"/>
              <a:t>‹Nº›</a:t>
            </a:fld>
            <a:endParaRPr lang="es-ES"/>
          </a:p>
        </p:txBody>
      </p:sp>
    </p:spTree>
    <p:extLst>
      <p:ext uri="{BB962C8B-B14F-4D97-AF65-F5344CB8AC3E}">
        <p14:creationId xmlns:p14="http://schemas.microsoft.com/office/powerpoint/2010/main" val="429418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274E83-8B9C-4D2D-BC45-0A733053A00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57626A2-479C-4161-8FEA-8BDF3D3A99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1C74D4-4E03-44AE-B19A-8978CB117E52}"/>
              </a:ext>
            </a:extLst>
          </p:cNvPr>
          <p:cNvSpPr>
            <a:spLocks noGrp="1"/>
          </p:cNvSpPr>
          <p:nvPr>
            <p:ph type="dt" sz="half" idx="10"/>
          </p:nvPr>
        </p:nvSpPr>
        <p:spPr/>
        <p:txBody>
          <a:bodyPr/>
          <a:lstStyle/>
          <a:p>
            <a:fld id="{CCAD322A-F678-4582-B783-E3A7E0916887}" type="datetimeFigureOut">
              <a:rPr lang="es-ES" smtClean="0"/>
              <a:t>02/07/2026</a:t>
            </a:fld>
            <a:endParaRPr lang="es-ES"/>
          </a:p>
        </p:txBody>
      </p:sp>
      <p:sp>
        <p:nvSpPr>
          <p:cNvPr id="5" name="Marcador de pie de página 4">
            <a:extLst>
              <a:ext uri="{FF2B5EF4-FFF2-40B4-BE49-F238E27FC236}">
                <a16:creationId xmlns:a16="http://schemas.microsoft.com/office/drawing/2014/main" id="{95C7F2E9-C1EB-4926-96E6-2EFB555A678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0E7CD09-079F-45E5-A8E2-305E0CE34719}"/>
              </a:ext>
            </a:extLst>
          </p:cNvPr>
          <p:cNvSpPr>
            <a:spLocks noGrp="1"/>
          </p:cNvSpPr>
          <p:nvPr>
            <p:ph type="sldNum" sz="quarter" idx="12"/>
          </p:nvPr>
        </p:nvSpPr>
        <p:spPr/>
        <p:txBody>
          <a:bodyPr/>
          <a:lstStyle/>
          <a:p>
            <a:fld id="{953ABACC-40E3-4B81-AF1D-481FEAA8BA6A}" type="slidenum">
              <a:rPr lang="es-ES" smtClean="0"/>
              <a:t>‹Nº›</a:t>
            </a:fld>
            <a:endParaRPr lang="es-ES"/>
          </a:p>
        </p:txBody>
      </p:sp>
    </p:spTree>
    <p:extLst>
      <p:ext uri="{BB962C8B-B14F-4D97-AF65-F5344CB8AC3E}">
        <p14:creationId xmlns:p14="http://schemas.microsoft.com/office/powerpoint/2010/main" val="3985356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E794F-1B57-4025-AA6B-5744B133CFC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2DCE165-9167-4A38-8187-E8A0398C6EB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EFC19AF-3BF7-4CF3-8B96-76FE871EFC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0BE7518F-8EE3-466B-B5C5-021F5964AA63}"/>
              </a:ext>
            </a:extLst>
          </p:cNvPr>
          <p:cNvSpPr>
            <a:spLocks noGrp="1"/>
          </p:cNvSpPr>
          <p:nvPr>
            <p:ph type="dt" sz="half" idx="10"/>
          </p:nvPr>
        </p:nvSpPr>
        <p:spPr/>
        <p:txBody>
          <a:bodyPr/>
          <a:lstStyle/>
          <a:p>
            <a:fld id="{CCAD322A-F678-4582-B783-E3A7E0916887}" type="datetimeFigureOut">
              <a:rPr lang="es-ES" smtClean="0"/>
              <a:t>02/07/2026</a:t>
            </a:fld>
            <a:endParaRPr lang="es-ES"/>
          </a:p>
        </p:txBody>
      </p:sp>
      <p:sp>
        <p:nvSpPr>
          <p:cNvPr id="6" name="Marcador de pie de página 5">
            <a:extLst>
              <a:ext uri="{FF2B5EF4-FFF2-40B4-BE49-F238E27FC236}">
                <a16:creationId xmlns:a16="http://schemas.microsoft.com/office/drawing/2014/main" id="{7E44EA62-C390-457E-B0EE-09DCC51F2E7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65B84CA-8B0C-442A-B44F-1D29AAC0BC96}"/>
              </a:ext>
            </a:extLst>
          </p:cNvPr>
          <p:cNvSpPr>
            <a:spLocks noGrp="1"/>
          </p:cNvSpPr>
          <p:nvPr>
            <p:ph type="sldNum" sz="quarter" idx="12"/>
          </p:nvPr>
        </p:nvSpPr>
        <p:spPr/>
        <p:txBody>
          <a:bodyPr/>
          <a:lstStyle/>
          <a:p>
            <a:fld id="{953ABACC-40E3-4B81-AF1D-481FEAA8BA6A}" type="slidenum">
              <a:rPr lang="es-ES" smtClean="0"/>
              <a:t>‹Nº›</a:t>
            </a:fld>
            <a:endParaRPr lang="es-ES"/>
          </a:p>
        </p:txBody>
      </p:sp>
    </p:spTree>
    <p:extLst>
      <p:ext uri="{BB962C8B-B14F-4D97-AF65-F5344CB8AC3E}">
        <p14:creationId xmlns:p14="http://schemas.microsoft.com/office/powerpoint/2010/main" val="3507865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865AB7-FB6A-498F-B549-7F907D17111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3077874-2C1E-4A6B-A7CF-56AF006607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AD448451-F726-4A6B-9BDD-2F4D4E22894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11CD8317-699E-4910-8F32-FCCA10E1D0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CBB72CD-DA39-441F-AFAF-B47E1D3E4A4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B3D2F3B-D09B-4A21-A84A-0650D98C3EF4}"/>
              </a:ext>
            </a:extLst>
          </p:cNvPr>
          <p:cNvSpPr>
            <a:spLocks noGrp="1"/>
          </p:cNvSpPr>
          <p:nvPr>
            <p:ph type="dt" sz="half" idx="10"/>
          </p:nvPr>
        </p:nvSpPr>
        <p:spPr/>
        <p:txBody>
          <a:bodyPr/>
          <a:lstStyle/>
          <a:p>
            <a:fld id="{CCAD322A-F678-4582-B783-E3A7E0916887}" type="datetimeFigureOut">
              <a:rPr lang="es-ES" smtClean="0"/>
              <a:t>02/07/2026</a:t>
            </a:fld>
            <a:endParaRPr lang="es-ES"/>
          </a:p>
        </p:txBody>
      </p:sp>
      <p:sp>
        <p:nvSpPr>
          <p:cNvPr id="8" name="Marcador de pie de página 7">
            <a:extLst>
              <a:ext uri="{FF2B5EF4-FFF2-40B4-BE49-F238E27FC236}">
                <a16:creationId xmlns:a16="http://schemas.microsoft.com/office/drawing/2014/main" id="{30D04AE6-27B1-4760-9175-9CD1F5FD1DEC}"/>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8554290-58B6-4CB5-BB88-87B4D948F111}"/>
              </a:ext>
            </a:extLst>
          </p:cNvPr>
          <p:cNvSpPr>
            <a:spLocks noGrp="1"/>
          </p:cNvSpPr>
          <p:nvPr>
            <p:ph type="sldNum" sz="quarter" idx="12"/>
          </p:nvPr>
        </p:nvSpPr>
        <p:spPr/>
        <p:txBody>
          <a:bodyPr/>
          <a:lstStyle/>
          <a:p>
            <a:fld id="{953ABACC-40E3-4B81-AF1D-481FEAA8BA6A}" type="slidenum">
              <a:rPr lang="es-ES" smtClean="0"/>
              <a:t>‹Nº›</a:t>
            </a:fld>
            <a:endParaRPr lang="es-ES"/>
          </a:p>
        </p:txBody>
      </p:sp>
    </p:spTree>
    <p:extLst>
      <p:ext uri="{BB962C8B-B14F-4D97-AF65-F5344CB8AC3E}">
        <p14:creationId xmlns:p14="http://schemas.microsoft.com/office/powerpoint/2010/main" val="973230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66D9FA-968B-48F4-914E-250A5A60A5E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CAAC95F-6B64-4197-9D53-D697032D4210}"/>
              </a:ext>
            </a:extLst>
          </p:cNvPr>
          <p:cNvSpPr>
            <a:spLocks noGrp="1"/>
          </p:cNvSpPr>
          <p:nvPr>
            <p:ph type="dt" sz="half" idx="10"/>
          </p:nvPr>
        </p:nvSpPr>
        <p:spPr/>
        <p:txBody>
          <a:bodyPr/>
          <a:lstStyle/>
          <a:p>
            <a:fld id="{CCAD322A-F678-4582-B783-E3A7E0916887}" type="datetimeFigureOut">
              <a:rPr lang="es-ES" smtClean="0"/>
              <a:t>02/07/2026</a:t>
            </a:fld>
            <a:endParaRPr lang="es-ES"/>
          </a:p>
        </p:txBody>
      </p:sp>
      <p:sp>
        <p:nvSpPr>
          <p:cNvPr id="4" name="Marcador de pie de página 3">
            <a:extLst>
              <a:ext uri="{FF2B5EF4-FFF2-40B4-BE49-F238E27FC236}">
                <a16:creationId xmlns:a16="http://schemas.microsoft.com/office/drawing/2014/main" id="{8AF98A2A-C31E-4E61-8954-160D101A04A1}"/>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2105707-6C04-4155-8C71-AA6A4E7CCE4F}"/>
              </a:ext>
            </a:extLst>
          </p:cNvPr>
          <p:cNvSpPr>
            <a:spLocks noGrp="1"/>
          </p:cNvSpPr>
          <p:nvPr>
            <p:ph type="sldNum" sz="quarter" idx="12"/>
          </p:nvPr>
        </p:nvSpPr>
        <p:spPr/>
        <p:txBody>
          <a:bodyPr/>
          <a:lstStyle/>
          <a:p>
            <a:fld id="{953ABACC-40E3-4B81-AF1D-481FEAA8BA6A}" type="slidenum">
              <a:rPr lang="es-ES" smtClean="0"/>
              <a:t>‹Nº›</a:t>
            </a:fld>
            <a:endParaRPr lang="es-ES"/>
          </a:p>
        </p:txBody>
      </p:sp>
    </p:spTree>
    <p:extLst>
      <p:ext uri="{BB962C8B-B14F-4D97-AF65-F5344CB8AC3E}">
        <p14:creationId xmlns:p14="http://schemas.microsoft.com/office/powerpoint/2010/main" val="1454685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FE6800A-4313-4777-B961-B7C691AD35CC}"/>
              </a:ext>
            </a:extLst>
          </p:cNvPr>
          <p:cNvSpPr>
            <a:spLocks noGrp="1"/>
          </p:cNvSpPr>
          <p:nvPr>
            <p:ph type="dt" sz="half" idx="10"/>
          </p:nvPr>
        </p:nvSpPr>
        <p:spPr/>
        <p:txBody>
          <a:bodyPr/>
          <a:lstStyle/>
          <a:p>
            <a:fld id="{CCAD322A-F678-4582-B783-E3A7E0916887}" type="datetimeFigureOut">
              <a:rPr lang="es-ES" smtClean="0"/>
              <a:t>02/07/2026</a:t>
            </a:fld>
            <a:endParaRPr lang="es-ES"/>
          </a:p>
        </p:txBody>
      </p:sp>
      <p:sp>
        <p:nvSpPr>
          <p:cNvPr id="3" name="Marcador de pie de página 2">
            <a:extLst>
              <a:ext uri="{FF2B5EF4-FFF2-40B4-BE49-F238E27FC236}">
                <a16:creationId xmlns:a16="http://schemas.microsoft.com/office/drawing/2014/main" id="{1BD4D4DB-615F-4C58-A079-CD271BC8567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8DB6134-89DC-4C1A-BFC9-99FA15D7F9C8}"/>
              </a:ext>
            </a:extLst>
          </p:cNvPr>
          <p:cNvSpPr>
            <a:spLocks noGrp="1"/>
          </p:cNvSpPr>
          <p:nvPr>
            <p:ph type="sldNum" sz="quarter" idx="12"/>
          </p:nvPr>
        </p:nvSpPr>
        <p:spPr/>
        <p:txBody>
          <a:bodyPr/>
          <a:lstStyle/>
          <a:p>
            <a:fld id="{953ABACC-40E3-4B81-AF1D-481FEAA8BA6A}" type="slidenum">
              <a:rPr lang="es-ES" smtClean="0"/>
              <a:t>‹Nº›</a:t>
            </a:fld>
            <a:endParaRPr lang="es-ES"/>
          </a:p>
        </p:txBody>
      </p:sp>
    </p:spTree>
    <p:extLst>
      <p:ext uri="{BB962C8B-B14F-4D97-AF65-F5344CB8AC3E}">
        <p14:creationId xmlns:p14="http://schemas.microsoft.com/office/powerpoint/2010/main" val="3096600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79415E-842F-4C19-AFCC-82268AC6E61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3C53FC-ED02-45F5-8FAB-975E191FD7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20B0C99-E991-4A3F-B562-68D187C1D6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989DDD0-031C-4E6C-A5D3-0D80E95DCDED}"/>
              </a:ext>
            </a:extLst>
          </p:cNvPr>
          <p:cNvSpPr>
            <a:spLocks noGrp="1"/>
          </p:cNvSpPr>
          <p:nvPr>
            <p:ph type="dt" sz="half" idx="10"/>
          </p:nvPr>
        </p:nvSpPr>
        <p:spPr/>
        <p:txBody>
          <a:bodyPr/>
          <a:lstStyle/>
          <a:p>
            <a:fld id="{CCAD322A-F678-4582-B783-E3A7E0916887}" type="datetimeFigureOut">
              <a:rPr lang="es-ES" smtClean="0"/>
              <a:t>02/07/2026</a:t>
            </a:fld>
            <a:endParaRPr lang="es-ES"/>
          </a:p>
        </p:txBody>
      </p:sp>
      <p:sp>
        <p:nvSpPr>
          <p:cNvPr id="6" name="Marcador de pie de página 5">
            <a:extLst>
              <a:ext uri="{FF2B5EF4-FFF2-40B4-BE49-F238E27FC236}">
                <a16:creationId xmlns:a16="http://schemas.microsoft.com/office/drawing/2014/main" id="{F77A3648-6999-42F2-AD20-9541E97BBCA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B31F089-52B0-4146-8B85-53C41E2D527E}"/>
              </a:ext>
            </a:extLst>
          </p:cNvPr>
          <p:cNvSpPr>
            <a:spLocks noGrp="1"/>
          </p:cNvSpPr>
          <p:nvPr>
            <p:ph type="sldNum" sz="quarter" idx="12"/>
          </p:nvPr>
        </p:nvSpPr>
        <p:spPr/>
        <p:txBody>
          <a:bodyPr/>
          <a:lstStyle/>
          <a:p>
            <a:fld id="{953ABACC-40E3-4B81-AF1D-481FEAA8BA6A}" type="slidenum">
              <a:rPr lang="es-ES" smtClean="0"/>
              <a:t>‹Nº›</a:t>
            </a:fld>
            <a:endParaRPr lang="es-ES"/>
          </a:p>
        </p:txBody>
      </p:sp>
    </p:spTree>
    <p:extLst>
      <p:ext uri="{BB962C8B-B14F-4D97-AF65-F5344CB8AC3E}">
        <p14:creationId xmlns:p14="http://schemas.microsoft.com/office/powerpoint/2010/main" val="3029813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365061-7BA2-46D4-8C9D-CF217923FE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3754FCC-DEB6-4A45-8D5F-7608FE4314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08551AB6-3E82-4C09-9844-3627B9693D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5CC76E6-4F1F-46D0-A3C3-C53093E2A77E}"/>
              </a:ext>
            </a:extLst>
          </p:cNvPr>
          <p:cNvSpPr>
            <a:spLocks noGrp="1"/>
          </p:cNvSpPr>
          <p:nvPr>
            <p:ph type="dt" sz="half" idx="10"/>
          </p:nvPr>
        </p:nvSpPr>
        <p:spPr/>
        <p:txBody>
          <a:bodyPr/>
          <a:lstStyle/>
          <a:p>
            <a:fld id="{CCAD322A-F678-4582-B783-E3A7E0916887}" type="datetimeFigureOut">
              <a:rPr lang="es-ES" smtClean="0"/>
              <a:t>02/07/2026</a:t>
            </a:fld>
            <a:endParaRPr lang="es-ES"/>
          </a:p>
        </p:txBody>
      </p:sp>
      <p:sp>
        <p:nvSpPr>
          <p:cNvPr id="6" name="Marcador de pie de página 5">
            <a:extLst>
              <a:ext uri="{FF2B5EF4-FFF2-40B4-BE49-F238E27FC236}">
                <a16:creationId xmlns:a16="http://schemas.microsoft.com/office/drawing/2014/main" id="{180D4BA2-F2FB-47F6-8661-EE2C43CAB63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0F199F8-AE86-4F64-A053-EE0EBBE8B0B0}"/>
              </a:ext>
            </a:extLst>
          </p:cNvPr>
          <p:cNvSpPr>
            <a:spLocks noGrp="1"/>
          </p:cNvSpPr>
          <p:nvPr>
            <p:ph type="sldNum" sz="quarter" idx="12"/>
          </p:nvPr>
        </p:nvSpPr>
        <p:spPr/>
        <p:txBody>
          <a:bodyPr/>
          <a:lstStyle/>
          <a:p>
            <a:fld id="{953ABACC-40E3-4B81-AF1D-481FEAA8BA6A}" type="slidenum">
              <a:rPr lang="es-ES" smtClean="0"/>
              <a:t>‹Nº›</a:t>
            </a:fld>
            <a:endParaRPr lang="es-ES"/>
          </a:p>
        </p:txBody>
      </p:sp>
    </p:spTree>
    <p:extLst>
      <p:ext uri="{BB962C8B-B14F-4D97-AF65-F5344CB8AC3E}">
        <p14:creationId xmlns:p14="http://schemas.microsoft.com/office/powerpoint/2010/main" val="4008254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7719B04-1E0A-4BAB-B6B0-8674C6DA12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AF946F1-F5D8-4583-8D3C-C9B4E648D3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273DFF2-D101-4710-A2DB-5E1B8BA13C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AD322A-F678-4582-B783-E3A7E0916887}" type="datetimeFigureOut">
              <a:rPr lang="es-ES" smtClean="0"/>
              <a:t>02/07/2026</a:t>
            </a:fld>
            <a:endParaRPr lang="es-ES"/>
          </a:p>
        </p:txBody>
      </p:sp>
      <p:sp>
        <p:nvSpPr>
          <p:cNvPr id="5" name="Marcador de pie de página 4">
            <a:extLst>
              <a:ext uri="{FF2B5EF4-FFF2-40B4-BE49-F238E27FC236}">
                <a16:creationId xmlns:a16="http://schemas.microsoft.com/office/drawing/2014/main" id="{AF8B25A7-A64C-4D7E-ACD9-57BE7DECE3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AF756098-0CFF-4818-B481-96C4060871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ABACC-40E3-4B81-AF1D-481FEAA8BA6A}" type="slidenum">
              <a:rPr lang="es-ES" smtClean="0"/>
              <a:t>‹Nº›</a:t>
            </a:fld>
            <a:endParaRPr lang="es-ES"/>
          </a:p>
        </p:txBody>
      </p:sp>
    </p:spTree>
    <p:extLst>
      <p:ext uri="{BB962C8B-B14F-4D97-AF65-F5344CB8AC3E}">
        <p14:creationId xmlns:p14="http://schemas.microsoft.com/office/powerpoint/2010/main" val="308888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F3E934-3208-4D67-9D6B-400F44D64547}"/>
              </a:ext>
            </a:extLst>
          </p:cNvPr>
          <p:cNvSpPr>
            <a:spLocks noGrp="1"/>
          </p:cNvSpPr>
          <p:nvPr>
            <p:ph type="title"/>
          </p:nvPr>
        </p:nvSpPr>
        <p:spPr>
          <a:xfrm>
            <a:off x="323850" y="942975"/>
            <a:ext cx="11029949" cy="4400549"/>
          </a:xfrm>
        </p:spPr>
        <p:txBody>
          <a:bodyPr>
            <a:normAutofit/>
          </a:bodyPr>
          <a:lstStyle/>
          <a:p>
            <a:pPr algn="ctr"/>
            <a:r>
              <a:rPr lang="es-ES" sz="6000" dirty="0">
                <a:latin typeface="Garamond" panose="02020404030301010803" pitchFamily="18" charset="0"/>
              </a:rPr>
              <a:t>Los primeros institutos provinciales</a:t>
            </a:r>
            <a:br>
              <a:rPr lang="es-ES" sz="6000" dirty="0">
                <a:latin typeface="Garamond" panose="02020404030301010803" pitchFamily="18" charset="0"/>
              </a:rPr>
            </a:br>
            <a:r>
              <a:rPr lang="es-ES" sz="6000" dirty="0">
                <a:latin typeface="Garamond" panose="02020404030301010803" pitchFamily="18" charset="0"/>
              </a:rPr>
              <a:t>vistos por la prensa del siglo XIX</a:t>
            </a:r>
            <a:br>
              <a:rPr lang="es-ES" sz="6000" dirty="0">
                <a:latin typeface="Garamond" panose="02020404030301010803" pitchFamily="18" charset="0"/>
              </a:rPr>
            </a:br>
            <a:r>
              <a:rPr lang="es-ES" sz="7000" b="1" dirty="0">
                <a:latin typeface="Garamond" panose="02020404030301010803" pitchFamily="18" charset="0"/>
              </a:rPr>
              <a:t>1835-1845</a:t>
            </a:r>
          </a:p>
        </p:txBody>
      </p:sp>
    </p:spTree>
    <p:extLst>
      <p:ext uri="{BB962C8B-B14F-4D97-AF65-F5344CB8AC3E}">
        <p14:creationId xmlns:p14="http://schemas.microsoft.com/office/powerpoint/2010/main" val="2018052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C630CB-4983-4614-A074-AD48F67A5EE5}"/>
              </a:ext>
            </a:extLst>
          </p:cNvPr>
          <p:cNvSpPr>
            <a:spLocks noGrp="1"/>
          </p:cNvSpPr>
          <p:nvPr>
            <p:ph type="ctrTitle"/>
          </p:nvPr>
        </p:nvSpPr>
        <p:spPr>
          <a:xfrm>
            <a:off x="142875" y="99061"/>
            <a:ext cx="11944350" cy="563880"/>
          </a:xfrm>
          <a:solidFill>
            <a:schemeClr val="bg1"/>
          </a:solidFill>
        </p:spPr>
        <p:txBody>
          <a:bodyPr>
            <a:normAutofit/>
          </a:bodyPr>
          <a:lstStyle/>
          <a:p>
            <a:r>
              <a:rPr lang="es-ES" sz="3000" b="1" dirty="0">
                <a:latin typeface="Garamond" panose="02020404030301010803" pitchFamily="18" charset="0"/>
              </a:rPr>
              <a:t>Universidades y Colegios, facultades y educación secundaria</a:t>
            </a:r>
          </a:p>
        </p:txBody>
      </p:sp>
      <p:sp>
        <p:nvSpPr>
          <p:cNvPr id="3" name="Subtítulo 2">
            <a:extLst>
              <a:ext uri="{FF2B5EF4-FFF2-40B4-BE49-F238E27FC236}">
                <a16:creationId xmlns:a16="http://schemas.microsoft.com/office/drawing/2014/main" id="{E4C2336B-4261-4EA3-BFC6-99DCE03DADAE}"/>
              </a:ext>
            </a:extLst>
          </p:cNvPr>
          <p:cNvSpPr>
            <a:spLocks noGrp="1"/>
          </p:cNvSpPr>
          <p:nvPr>
            <p:ph type="subTitle" idx="1"/>
          </p:nvPr>
        </p:nvSpPr>
        <p:spPr>
          <a:xfrm>
            <a:off x="142875" y="857251"/>
            <a:ext cx="11944350" cy="5838824"/>
          </a:xfrm>
        </p:spPr>
        <p:txBody>
          <a:bodyPr>
            <a:normAutofit lnSpcReduction="10000"/>
          </a:bodyPr>
          <a:lstStyle/>
          <a:p>
            <a:pPr algn="l"/>
            <a:r>
              <a:rPr lang="es-ES" sz="2900" b="0" i="0" u="none" strike="noStrike" baseline="0" dirty="0">
                <a:latin typeface="Garamond" panose="02020404030301010803" pitchFamily="18" charset="0"/>
              </a:rPr>
              <a:t>[…] Pero si en el presupuesto de gastos vemos inexactitudes tan atendibles, no lo son menos las que se observan en el de ingresos: en este no se menciona para nada el producto del derecho de matricula y aprobación del curso que se exige hace años en </a:t>
            </a:r>
            <a:r>
              <a:rPr lang="es-ES" sz="2900" b="0" i="0" u="none" strike="noStrike" baseline="0" dirty="0">
                <a:highlight>
                  <a:srgbClr val="FFFF00"/>
                </a:highlight>
                <a:latin typeface="Garamond" panose="02020404030301010803" pitchFamily="18" charset="0"/>
              </a:rPr>
              <a:t>todas las universidades y colegios</a:t>
            </a:r>
            <a:r>
              <a:rPr lang="es-ES" sz="2900" b="0" i="0" u="none" strike="noStrike" baseline="0" dirty="0">
                <a:latin typeface="Garamond" panose="02020404030301010803" pitchFamily="18" charset="0"/>
              </a:rPr>
              <a:t>, á los muchos miles de alumnos que pueblan sus cátedras : cantidad que es bien respetable, puesto que á cada discípulo se le sacan ocho duros por cada año escolar: y si calculamos </a:t>
            </a:r>
            <a:r>
              <a:rPr lang="es-ES" sz="2900" b="0" i="0" u="none" strike="noStrike" baseline="0" dirty="0">
                <a:highlight>
                  <a:srgbClr val="FFFF00"/>
                </a:highlight>
                <a:latin typeface="Garamond" panose="02020404030301010803" pitchFamily="18" charset="0"/>
              </a:rPr>
              <a:t>el numero de estudiantes dedicados á todas las facultades mayores, </a:t>
            </a:r>
            <a:r>
              <a:rPr lang="es-ES" sz="2900" b="0" i="0" u="none" strike="noStrike" baseline="0" dirty="0" err="1">
                <a:highlight>
                  <a:srgbClr val="FFFF00"/>
                </a:highlight>
                <a:latin typeface="Garamond" panose="02020404030301010803" pitchFamily="18" charset="0"/>
              </a:rPr>
              <a:t>ó</a:t>
            </a:r>
            <a:r>
              <a:rPr lang="es-ES" sz="2900" b="0" i="0" u="none" strike="noStrike" baseline="0" dirty="0">
                <a:highlight>
                  <a:srgbClr val="FFFF00"/>
                </a:highlight>
                <a:latin typeface="Garamond" panose="02020404030301010803" pitchFamily="18" charset="0"/>
              </a:rPr>
              <a:t> sean los ramos que hoy abraza la educación secundaria</a:t>
            </a:r>
            <a:r>
              <a:rPr lang="es-ES" sz="2900" b="0" i="0" u="none" strike="noStrike" baseline="0" dirty="0">
                <a:latin typeface="Garamond" panose="02020404030301010803" pitchFamily="18" charset="0"/>
              </a:rPr>
              <a:t> en cuarenta mil, tendremos un resultado de seis millones y cuatrocientos mil reales de vellón anuales que se han quedado en el tintero de la Gobernación; y que tampoco parece que han llamado la atención de ninguno de los 35 señores que componen la comisión de presupuestos.</a:t>
            </a:r>
          </a:p>
          <a:p>
            <a:pPr algn="l"/>
            <a:r>
              <a:rPr lang="es-ES" sz="2900" b="0" i="0" u="none" strike="noStrike" baseline="0" dirty="0">
                <a:latin typeface="Garamond" panose="02020404030301010803" pitchFamily="18" charset="0"/>
              </a:rPr>
              <a:t>[…] Estas y otras muchas omisiones que abundan en los famosos presupuestos de 1840 […] pueden evidenciar la </a:t>
            </a:r>
            <a:r>
              <a:rPr lang="es-ES" sz="2900" b="0" i="0" u="none" strike="noStrike" baseline="0" dirty="0">
                <a:highlight>
                  <a:srgbClr val="FFFF00"/>
                </a:highlight>
                <a:latin typeface="Garamond" panose="02020404030301010803" pitchFamily="18" charset="0"/>
              </a:rPr>
              <a:t>tendencia de nuestros actuales gobernantes al aumento figurado de los gastos y </a:t>
            </a:r>
            <a:r>
              <a:rPr lang="es-ES" sz="2900" b="0" i="0" u="none" strike="noStrike" baseline="0" dirty="0" err="1">
                <a:highlight>
                  <a:srgbClr val="FFFF00"/>
                </a:highlight>
                <a:latin typeface="Garamond" panose="02020404030301010803" pitchFamily="18" charset="0"/>
              </a:rPr>
              <a:t>dismi</a:t>
            </a:r>
            <a:r>
              <a:rPr lang="pt-BR" sz="2900" b="0" i="0" u="none" strike="noStrike" baseline="0" dirty="0" err="1">
                <a:highlight>
                  <a:srgbClr val="FFFF00"/>
                </a:highlight>
                <a:latin typeface="Garamond" panose="02020404030301010803" pitchFamily="18" charset="0"/>
              </a:rPr>
              <a:t>nución</a:t>
            </a:r>
            <a:r>
              <a:rPr lang="pt-BR" sz="2900" b="0" i="0" u="none" strike="noStrike" baseline="0" dirty="0">
                <a:highlight>
                  <a:srgbClr val="FFFF00"/>
                </a:highlight>
                <a:latin typeface="Garamond" panose="02020404030301010803" pitchFamily="18" charset="0"/>
              </a:rPr>
              <a:t> de </a:t>
            </a:r>
            <a:r>
              <a:rPr lang="pt-BR" sz="2900" dirty="0" err="1">
                <a:highlight>
                  <a:srgbClr val="FFFF00"/>
                </a:highlight>
                <a:latin typeface="Garamond" panose="02020404030301010803" pitchFamily="18" charset="0"/>
              </a:rPr>
              <a:t>ingreso</a:t>
            </a:r>
            <a:r>
              <a:rPr lang="pt-BR" sz="2900" b="0" i="0" u="none" strike="noStrike" baseline="0" dirty="0" err="1">
                <a:highlight>
                  <a:srgbClr val="FFFF00"/>
                </a:highlight>
                <a:latin typeface="Garamond" panose="02020404030301010803" pitchFamily="18" charset="0"/>
              </a:rPr>
              <a:t>s</a:t>
            </a:r>
            <a:endParaRPr lang="es-ES" sz="2900" b="0" i="0" u="none" strike="noStrike" baseline="0" dirty="0">
              <a:highlight>
                <a:srgbClr val="FFFF00"/>
              </a:highlight>
              <a:latin typeface="Garamond" panose="02020404030301010803" pitchFamily="18" charset="0"/>
            </a:endParaRPr>
          </a:p>
          <a:p>
            <a:pPr algn="r"/>
            <a:r>
              <a:rPr lang="es-ES" sz="1800" i="1" dirty="0">
                <a:latin typeface="Garamond" panose="02020404030301010803" pitchFamily="18" charset="0"/>
              </a:rPr>
              <a:t>El Eco del Comercio</a:t>
            </a:r>
            <a:r>
              <a:rPr lang="es-ES" sz="1800" dirty="0">
                <a:latin typeface="Garamond" panose="02020404030301010803" pitchFamily="18" charset="0"/>
              </a:rPr>
              <a:t>, 1/8/1840</a:t>
            </a:r>
            <a:endParaRPr lang="es-ES" sz="1800" b="0" i="0" u="none" strike="noStrike" baseline="0" dirty="0">
              <a:latin typeface="Garamond" panose="02020404030301010803" pitchFamily="18" charset="0"/>
            </a:endParaRPr>
          </a:p>
          <a:p>
            <a:pPr algn="l"/>
            <a:endParaRPr lang="es-ES" sz="1800" dirty="0">
              <a:latin typeface="Times New Roman" panose="02020603050405020304" pitchFamily="18" charset="0"/>
            </a:endParaRPr>
          </a:p>
        </p:txBody>
      </p:sp>
    </p:spTree>
    <p:extLst>
      <p:ext uri="{BB962C8B-B14F-4D97-AF65-F5344CB8AC3E}">
        <p14:creationId xmlns:p14="http://schemas.microsoft.com/office/powerpoint/2010/main" val="2599041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563D75-D1DF-4F3F-81D2-DDC36798C37F}"/>
              </a:ext>
            </a:extLst>
          </p:cNvPr>
          <p:cNvSpPr>
            <a:spLocks noGrp="1"/>
          </p:cNvSpPr>
          <p:nvPr>
            <p:ph type="ctrTitle"/>
          </p:nvPr>
        </p:nvSpPr>
        <p:spPr>
          <a:xfrm>
            <a:off x="123825" y="104777"/>
            <a:ext cx="11877675" cy="714373"/>
          </a:xfrm>
          <a:solidFill>
            <a:schemeClr val="bg1"/>
          </a:solidFill>
        </p:spPr>
        <p:txBody>
          <a:bodyPr>
            <a:normAutofit fontScale="90000"/>
          </a:bodyPr>
          <a:lstStyle/>
          <a:p>
            <a:r>
              <a:rPr lang="es-ES" dirty="0">
                <a:latin typeface="Garamond" panose="02020404030301010803" pitchFamily="18" charset="0"/>
              </a:rPr>
              <a:t>Solicitud de un Instituto en Potes</a:t>
            </a:r>
          </a:p>
        </p:txBody>
      </p:sp>
      <p:sp>
        <p:nvSpPr>
          <p:cNvPr id="3" name="Subtítulo 2">
            <a:extLst>
              <a:ext uri="{FF2B5EF4-FFF2-40B4-BE49-F238E27FC236}">
                <a16:creationId xmlns:a16="http://schemas.microsoft.com/office/drawing/2014/main" id="{377C5C42-EF39-42A7-B47C-7467963D685A}"/>
              </a:ext>
            </a:extLst>
          </p:cNvPr>
          <p:cNvSpPr>
            <a:spLocks noGrp="1"/>
          </p:cNvSpPr>
          <p:nvPr>
            <p:ph type="subTitle" idx="1"/>
          </p:nvPr>
        </p:nvSpPr>
        <p:spPr>
          <a:xfrm>
            <a:off x="123825" y="904875"/>
            <a:ext cx="11877675" cy="5768299"/>
          </a:xfrm>
          <a:blipFill>
            <a:blip r:embed="rId2"/>
            <a:tile tx="0" ty="0" sx="100000" sy="100000" flip="none" algn="tl"/>
          </a:blipFill>
        </p:spPr>
        <p:txBody>
          <a:bodyPr>
            <a:normAutofit fontScale="40000" lnSpcReduction="20000"/>
          </a:bodyPr>
          <a:lstStyle/>
          <a:p>
            <a:pPr>
              <a:lnSpc>
                <a:spcPts val="3000"/>
              </a:lnSpc>
            </a:pPr>
            <a:r>
              <a:rPr lang="es-ES" sz="5500" b="0" i="0" u="none" strike="noStrike" baseline="0" dirty="0">
                <a:latin typeface="Garamond" panose="02020404030301010803" pitchFamily="18" charset="0"/>
              </a:rPr>
              <a:t>CASTILLA LA VIEJA: POTES: </a:t>
            </a:r>
            <a:r>
              <a:rPr lang="es-ES" sz="5500" dirty="0">
                <a:latin typeface="Garamond" panose="02020404030301010803" pitchFamily="18" charset="0"/>
              </a:rPr>
              <a:t>14 de octubre (nuestro corresponsal)</a:t>
            </a:r>
          </a:p>
          <a:p>
            <a:pPr algn="l">
              <a:lnSpc>
                <a:spcPts val="3000"/>
              </a:lnSpc>
            </a:pPr>
            <a:r>
              <a:rPr lang="es-ES" sz="5500" b="0" i="0" u="none" strike="noStrike" baseline="0" dirty="0">
                <a:latin typeface="Garamond" panose="02020404030301010803" pitchFamily="18" charset="0"/>
              </a:rPr>
              <a:t>	Aguardando á que la crisis en que aun estamos se terminara, pues que toda la atención absorbe […]; pero ahora que el ministerio </a:t>
            </a:r>
            <a:r>
              <a:rPr lang="es-ES" sz="5500" b="0" i="0" u="none" strike="noStrike" baseline="0" dirty="0">
                <a:highlight>
                  <a:srgbClr val="FFFF00"/>
                </a:highlight>
                <a:latin typeface="Garamond" panose="02020404030301010803" pitchFamily="18" charset="0"/>
              </a:rPr>
              <a:t>Espartero se coloca al pie del trono constitucional para ayudarle á tranquilizar los ánimos y volver la energía española hacia los bienes positivos que el pueblo tanto anhela</a:t>
            </a:r>
            <a:r>
              <a:rPr lang="es-ES" sz="5500" b="0" i="0" u="none" strike="noStrike" baseline="0" dirty="0">
                <a:latin typeface="Garamond" panose="02020404030301010803" pitchFamily="18" charset="0"/>
              </a:rPr>
              <a:t>, lo mismo que las reformas provechosas, vuelvo á tomar la pluma.</a:t>
            </a:r>
            <a:r>
              <a:rPr lang="es-ES" sz="5500" dirty="0">
                <a:latin typeface="Garamond" panose="02020404030301010803" pitchFamily="18" charset="0"/>
              </a:rPr>
              <a:t> […]</a:t>
            </a:r>
            <a:endParaRPr lang="es-ES" sz="5500" b="0" i="0" u="none" strike="noStrike" baseline="0" dirty="0">
              <a:latin typeface="Garamond" panose="02020404030301010803" pitchFamily="18" charset="0"/>
            </a:endParaRPr>
          </a:p>
          <a:p>
            <a:pPr algn="l">
              <a:lnSpc>
                <a:spcPts val="3000"/>
              </a:lnSpc>
            </a:pPr>
            <a:r>
              <a:rPr lang="es-ES" sz="5500" b="0" i="0" u="none" strike="noStrike" baseline="0" dirty="0">
                <a:latin typeface="Garamond" panose="02020404030301010803" pitchFamily="18" charset="0"/>
              </a:rPr>
              <a:t>	Distante éste , y casi en el centro del semicírculo que forman las ciudades de </a:t>
            </a:r>
            <a:r>
              <a:rPr lang="es-ES" sz="5500" b="0" i="0" u="none" strike="noStrike" baseline="0" dirty="0">
                <a:highlight>
                  <a:srgbClr val="FFFF00"/>
                </a:highlight>
                <a:latin typeface="Garamond" panose="02020404030301010803" pitchFamily="18" charset="0"/>
              </a:rPr>
              <a:t>Santander, Palencia, </a:t>
            </a:r>
            <a:r>
              <a:rPr lang="es-ES" sz="5500" b="0" i="0" u="none" strike="noStrike" baseline="0" dirty="0" err="1">
                <a:highlight>
                  <a:srgbClr val="FFFF00"/>
                </a:highlight>
                <a:latin typeface="Garamond" panose="02020404030301010803" pitchFamily="18" charset="0"/>
              </a:rPr>
              <a:t>Leon</a:t>
            </a:r>
            <a:r>
              <a:rPr lang="es-ES" sz="5500" b="0" i="0" u="none" strike="noStrike" baseline="0" dirty="0">
                <a:highlight>
                  <a:srgbClr val="FFFF00"/>
                </a:highlight>
                <a:latin typeface="Garamond" panose="02020404030301010803" pitchFamily="18" charset="0"/>
              </a:rPr>
              <a:t> y Oviedo, únicos puntos donde, hay universidad y colegio</a:t>
            </a:r>
            <a:r>
              <a:rPr lang="es-ES" sz="5500" b="0" i="0" u="none" strike="noStrike" baseline="0" dirty="0">
                <a:latin typeface="Garamond" panose="02020404030301010803" pitchFamily="18" charset="0"/>
              </a:rPr>
              <a:t>, conoció lo ventajoso que sería para su juventud establecer aquí un instituto donde pudieran </a:t>
            </a:r>
            <a:r>
              <a:rPr lang="es-ES" sz="5500" b="0" i="0" u="none" strike="noStrike" baseline="0" dirty="0">
                <a:highlight>
                  <a:srgbClr val="FFFF00"/>
                </a:highlight>
                <a:latin typeface="Garamond" panose="02020404030301010803" pitchFamily="18" charset="0"/>
              </a:rPr>
              <a:t>cursar los años </a:t>
            </a:r>
            <a:r>
              <a:rPr lang="es-ES" sz="5500" dirty="0">
                <a:highlight>
                  <a:srgbClr val="FFFF00"/>
                </a:highlight>
                <a:latin typeface="Garamond" panose="02020404030301010803" pitchFamily="18" charset="0"/>
              </a:rPr>
              <a:t>d</a:t>
            </a:r>
            <a:r>
              <a:rPr lang="es-ES" sz="5500" b="0" i="0" u="none" strike="noStrike" baseline="0" dirty="0">
                <a:highlight>
                  <a:srgbClr val="FFFF00"/>
                </a:highlight>
                <a:latin typeface="Garamond" panose="02020404030301010803" pitchFamily="18" charset="0"/>
              </a:rPr>
              <a:t>e filosofía, únicos qué pueden incorporarse en las universidades</a:t>
            </a:r>
            <a:r>
              <a:rPr lang="es-ES" sz="5500" b="0" i="0" u="none" strike="noStrike" baseline="0" dirty="0">
                <a:latin typeface="Garamond" panose="02020404030301010803" pitchFamily="18" charset="0"/>
              </a:rPr>
              <a:t>, así por la inapreciable ventaja moral de hacerlo á la vista de sus familias, como por la mucha economía que debe resultarlas , y aunque se diga con mas apr</a:t>
            </a:r>
            <a:r>
              <a:rPr lang="es-ES" sz="5500" dirty="0">
                <a:latin typeface="Garamond" panose="02020404030301010803" pitchFamily="18" charset="0"/>
              </a:rPr>
              <a:t>ovech</a:t>
            </a:r>
            <a:r>
              <a:rPr lang="es-ES" sz="5500" b="0" i="0" u="none" strike="noStrike" baseline="0" dirty="0">
                <a:latin typeface="Garamond" panose="02020404030301010803" pitchFamily="18" charset="0"/>
              </a:rPr>
              <a:t>amiento también, no solo por las menos distracciones que esta villa ofrece, comparada con dichas ciudades , sino porque el menor número de escolares hará que los catedráticos se, esmeren mas con cada uno de sus discípulos.</a:t>
            </a:r>
          </a:p>
          <a:p>
            <a:pPr algn="l"/>
            <a:endParaRPr lang="es-ES" sz="4300" b="0" i="0" u="none" strike="noStrike" baseline="0" dirty="0">
              <a:latin typeface="Garamond" panose="02020404030301010803" pitchFamily="18" charset="0"/>
            </a:endParaRPr>
          </a:p>
          <a:p>
            <a:r>
              <a:rPr lang="es-ES" i="1" dirty="0"/>
              <a:t>									El Corresponsal </a:t>
            </a:r>
            <a:r>
              <a:rPr lang="es-ES" dirty="0"/>
              <a:t>(Madrid) 16/10/1840</a:t>
            </a:r>
          </a:p>
          <a:p>
            <a:pPr algn="l"/>
            <a:r>
              <a:rPr lang="es-ES" dirty="0"/>
              <a:t>*Regencia de Espartero, minoría de edad de Isabel II</a:t>
            </a:r>
          </a:p>
        </p:txBody>
      </p:sp>
    </p:spTree>
    <p:extLst>
      <p:ext uri="{BB962C8B-B14F-4D97-AF65-F5344CB8AC3E}">
        <p14:creationId xmlns:p14="http://schemas.microsoft.com/office/powerpoint/2010/main" val="1715576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92AF4A-333D-40D3-8F8A-1E5D691208E0}"/>
              </a:ext>
            </a:extLst>
          </p:cNvPr>
          <p:cNvSpPr>
            <a:spLocks noGrp="1"/>
          </p:cNvSpPr>
          <p:nvPr>
            <p:ph type="ctrTitle"/>
          </p:nvPr>
        </p:nvSpPr>
        <p:spPr>
          <a:xfrm>
            <a:off x="142875" y="123826"/>
            <a:ext cx="11944350" cy="523874"/>
          </a:xfrm>
          <a:solidFill>
            <a:schemeClr val="bg1"/>
          </a:solidFill>
        </p:spPr>
        <p:txBody>
          <a:bodyPr>
            <a:normAutofit fontScale="90000"/>
          </a:bodyPr>
          <a:lstStyle/>
          <a:p>
            <a:r>
              <a:rPr lang="es-ES" sz="3500" b="1" dirty="0">
                <a:latin typeface="Garamond" panose="02020404030301010803" pitchFamily="18" charset="0"/>
              </a:rPr>
              <a:t>Conclusiones</a:t>
            </a:r>
          </a:p>
        </p:txBody>
      </p:sp>
      <p:sp>
        <p:nvSpPr>
          <p:cNvPr id="3" name="Subtítulo 2">
            <a:extLst>
              <a:ext uri="{FF2B5EF4-FFF2-40B4-BE49-F238E27FC236}">
                <a16:creationId xmlns:a16="http://schemas.microsoft.com/office/drawing/2014/main" id="{536300EC-2972-4647-9573-D8A1111E4E59}"/>
              </a:ext>
            </a:extLst>
          </p:cNvPr>
          <p:cNvSpPr>
            <a:spLocks noGrp="1"/>
          </p:cNvSpPr>
          <p:nvPr>
            <p:ph type="subTitle" idx="1"/>
          </p:nvPr>
        </p:nvSpPr>
        <p:spPr>
          <a:xfrm>
            <a:off x="142875" y="733426"/>
            <a:ext cx="11944350" cy="6000748"/>
          </a:xfrm>
        </p:spPr>
        <p:txBody>
          <a:bodyPr>
            <a:noAutofit/>
          </a:bodyPr>
          <a:lstStyle/>
          <a:p>
            <a:pPr algn="l"/>
            <a:r>
              <a:rPr lang="es-ES" sz="3000" dirty="0">
                <a:latin typeface="Garamond" panose="02020404030301010803" pitchFamily="18" charset="0"/>
              </a:rPr>
              <a:t>-En vez de reformar siguiendo el proceso nacional independiente desarrollado con Carlos III, se imitó el modelo francés centralista y radical.</a:t>
            </a:r>
          </a:p>
          <a:p>
            <a:pPr algn="l"/>
            <a:endParaRPr lang="es-ES" sz="3000" dirty="0">
              <a:latin typeface="Garamond" panose="02020404030301010803" pitchFamily="18" charset="0"/>
            </a:endParaRPr>
          </a:p>
          <a:p>
            <a:pPr algn="l"/>
            <a:r>
              <a:rPr lang="es-ES" sz="3000" dirty="0">
                <a:latin typeface="Garamond" panose="02020404030301010803" pitchFamily="18" charset="0"/>
              </a:rPr>
              <a:t>-Se privó a las universidades de sus sistemas tradicionales de financiación, en los que se basaban para ajustar los gastos (desamortización). Los bienes confiscados se utilizaron para sufragar la deuda del estado y poco en educación.</a:t>
            </a:r>
          </a:p>
          <a:p>
            <a:pPr algn="l"/>
            <a:endParaRPr lang="es-ES" sz="3000" dirty="0">
              <a:latin typeface="Garamond" panose="02020404030301010803" pitchFamily="18" charset="0"/>
            </a:endParaRPr>
          </a:p>
          <a:p>
            <a:pPr algn="l"/>
            <a:r>
              <a:rPr lang="es-ES" sz="3000" dirty="0">
                <a:latin typeface="Garamond" panose="02020404030301010803" pitchFamily="18" charset="0"/>
              </a:rPr>
              <a:t>-Se empobreció a los pueblos, utilizando sus recursos para favorecer las grandes ciudades (Madrid, Barcelona, Zaragoza…), dejándose la España vaciada sin recursos. De ahí la queja de </a:t>
            </a:r>
            <a:r>
              <a:rPr lang="es-ES" sz="3000" dirty="0">
                <a:highlight>
                  <a:srgbClr val="FFFF00"/>
                </a:highlight>
                <a:latin typeface="Garamond" panose="02020404030301010803" pitchFamily="18" charset="0"/>
              </a:rPr>
              <a:t>Julio Senador en </a:t>
            </a:r>
            <a:r>
              <a:rPr lang="es-ES" sz="3000" i="1" dirty="0">
                <a:highlight>
                  <a:srgbClr val="FFFF00"/>
                </a:highlight>
                <a:latin typeface="Garamond" panose="02020404030301010803" pitchFamily="18" charset="0"/>
              </a:rPr>
              <a:t>Castilla </a:t>
            </a:r>
            <a:r>
              <a:rPr lang="es-ES" sz="3000" i="1" dirty="0">
                <a:highlight>
                  <a:srgbClr val="FF0000"/>
                </a:highlight>
                <a:latin typeface="Garamond" panose="02020404030301010803" pitchFamily="18" charset="0"/>
              </a:rPr>
              <a:t>en escombros </a:t>
            </a:r>
            <a:r>
              <a:rPr lang="es-ES" sz="3000" dirty="0">
                <a:latin typeface="Garamond" panose="02020404030301010803" pitchFamily="18" charset="0"/>
              </a:rPr>
              <a:t>(1915): un galopante caciquismo, sistema agrario ineficiente, el aumento del analfabetismo en el campo y el desequilibrio del interior con respecto a la periferia.</a:t>
            </a:r>
          </a:p>
        </p:txBody>
      </p:sp>
    </p:spTree>
    <p:extLst>
      <p:ext uri="{BB962C8B-B14F-4D97-AF65-F5344CB8AC3E}">
        <p14:creationId xmlns:p14="http://schemas.microsoft.com/office/powerpoint/2010/main" val="3502522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4598C6-876E-4953-8B26-637FCD4EAF55}"/>
              </a:ext>
            </a:extLst>
          </p:cNvPr>
          <p:cNvSpPr>
            <a:spLocks noGrp="1"/>
          </p:cNvSpPr>
          <p:nvPr>
            <p:ph type="ctrTitle"/>
          </p:nvPr>
        </p:nvSpPr>
        <p:spPr>
          <a:xfrm>
            <a:off x="155643" y="145916"/>
            <a:ext cx="11896927" cy="612842"/>
          </a:xfrm>
        </p:spPr>
        <p:txBody>
          <a:bodyPr>
            <a:noAutofit/>
          </a:bodyPr>
          <a:lstStyle/>
          <a:p>
            <a:r>
              <a:rPr lang="es-ES" sz="5000" b="1" dirty="0">
                <a:latin typeface="Garamond" panose="02020404030301010803" pitchFamily="18" charset="0"/>
              </a:rPr>
              <a:t>Legislación educativa (1ª mitad s. XIX)</a:t>
            </a:r>
          </a:p>
        </p:txBody>
      </p:sp>
      <p:sp>
        <p:nvSpPr>
          <p:cNvPr id="3" name="Subtítulo 2">
            <a:extLst>
              <a:ext uri="{FF2B5EF4-FFF2-40B4-BE49-F238E27FC236}">
                <a16:creationId xmlns:a16="http://schemas.microsoft.com/office/drawing/2014/main" id="{456DB892-AA9E-45D4-A3BE-D6C78F700807}"/>
              </a:ext>
            </a:extLst>
          </p:cNvPr>
          <p:cNvSpPr>
            <a:spLocks noGrp="1"/>
          </p:cNvSpPr>
          <p:nvPr>
            <p:ph type="subTitle" idx="1"/>
          </p:nvPr>
        </p:nvSpPr>
        <p:spPr>
          <a:xfrm>
            <a:off x="155643" y="856034"/>
            <a:ext cx="11896927" cy="5856051"/>
          </a:xfrm>
          <a:blipFill>
            <a:blip r:embed="rId2"/>
            <a:tile tx="0" ty="0" sx="100000" sy="100000" flip="none" algn="tl"/>
          </a:blipFill>
        </p:spPr>
        <p:txBody>
          <a:bodyPr>
            <a:normAutofit lnSpcReduction="10000"/>
          </a:bodyPr>
          <a:lstStyle/>
          <a:p>
            <a:pPr algn="l"/>
            <a:r>
              <a:rPr lang="es-ES" sz="2500" b="1" dirty="0">
                <a:solidFill>
                  <a:srgbClr val="000000"/>
                </a:solidFill>
                <a:effectLst/>
                <a:highlight>
                  <a:srgbClr val="C0C0C0"/>
                </a:highlight>
                <a:latin typeface="Garamond" panose="02020404030301010803" pitchFamily="18" charset="0"/>
                <a:ea typeface="Calibri" panose="020F0502020204030204" pitchFamily="34" charset="0"/>
                <a:cs typeface="Times" panose="02020603050405020304" pitchFamily="18" charset="0"/>
              </a:rPr>
              <a:t>1792</a:t>
            </a:r>
            <a:r>
              <a:rPr lang="es-ES" sz="2500" dirty="0">
                <a:solidFill>
                  <a:srgbClr val="000000"/>
                </a:solidFill>
                <a:effectLst/>
                <a:latin typeface="Garamond" panose="02020404030301010803" pitchFamily="18" charset="0"/>
                <a:ea typeface="Calibri" panose="020F0502020204030204" pitchFamily="34" charset="0"/>
                <a:cs typeface="Times" panose="02020603050405020304" pitchFamily="18" charset="0"/>
              </a:rPr>
              <a:t> - París: Junta de Instrucción Pública: </a:t>
            </a:r>
            <a:r>
              <a:rPr lang="es-ES" sz="2500" dirty="0">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Condorcet: </a:t>
            </a:r>
            <a:r>
              <a:rPr lang="es-ES" sz="2500" i="1" dirty="0" err="1">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Rapport</a:t>
            </a:r>
            <a:r>
              <a:rPr lang="es-ES" sz="2500" i="1" dirty="0">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 et </a:t>
            </a:r>
            <a:r>
              <a:rPr lang="es-ES" sz="2500" i="1" dirty="0" err="1">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Projet</a:t>
            </a:r>
            <a:r>
              <a:rPr lang="es-ES" sz="2500" i="1" dirty="0">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 de </a:t>
            </a:r>
            <a:r>
              <a:rPr lang="es-ES" sz="2500" i="1" dirty="0" err="1">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décret</a:t>
            </a:r>
            <a:r>
              <a:rPr lang="es-ES" sz="2500" i="1" dirty="0">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 sur </a:t>
            </a:r>
            <a:r>
              <a:rPr lang="es-ES" sz="2500" i="1" dirty="0" err="1">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l´organisation</a:t>
            </a:r>
            <a:r>
              <a:rPr lang="es-ES" sz="2500" i="1" dirty="0">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 </a:t>
            </a:r>
            <a:r>
              <a:rPr lang="es-ES" sz="2500" i="1" dirty="0" err="1">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générale</a:t>
            </a:r>
            <a:r>
              <a:rPr lang="es-ES" sz="2500" i="1" dirty="0">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 de </a:t>
            </a:r>
            <a:r>
              <a:rPr lang="es-ES" sz="2500" i="1" dirty="0" err="1">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l´instruction</a:t>
            </a:r>
            <a:r>
              <a:rPr lang="es-ES" sz="2500" i="1" dirty="0">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 publique </a:t>
            </a:r>
            <a:r>
              <a:rPr lang="es-ES" sz="2500" dirty="0">
                <a:solidFill>
                  <a:srgbClr val="000000"/>
                </a:solidFill>
                <a:effectLst/>
                <a:latin typeface="Garamond" panose="02020404030301010803" pitchFamily="18" charset="0"/>
                <a:ea typeface="Calibri" panose="020F0502020204030204" pitchFamily="34" charset="0"/>
                <a:cs typeface="Times" panose="02020603050405020304" pitchFamily="18" charset="0"/>
              </a:rPr>
              <a:t>(1792)</a:t>
            </a:r>
          </a:p>
          <a:p>
            <a:pPr algn="l"/>
            <a:r>
              <a:rPr lang="es-ES" sz="2500" b="1" dirty="0">
                <a:solidFill>
                  <a:srgbClr val="000000"/>
                </a:solidFill>
                <a:highlight>
                  <a:srgbClr val="C0C0C0"/>
                </a:highlight>
                <a:latin typeface="Garamond" panose="02020404030301010803" pitchFamily="18" charset="0"/>
                <a:ea typeface="Calibri" panose="020F0502020204030204" pitchFamily="34" charset="0"/>
                <a:cs typeface="Times" panose="02020603050405020304" pitchFamily="18" charset="0"/>
              </a:rPr>
              <a:t>1807 </a:t>
            </a:r>
            <a:r>
              <a:rPr lang="es-ES" sz="2500" dirty="0">
                <a:solidFill>
                  <a:srgbClr val="000000"/>
                </a:solidFill>
                <a:latin typeface="Garamond" panose="02020404030301010803" pitchFamily="18" charset="0"/>
                <a:ea typeface="Calibri" panose="020F0502020204030204" pitchFamily="34" charset="0"/>
                <a:cs typeface="Times" panose="02020603050405020304" pitchFamily="18" charset="0"/>
              </a:rPr>
              <a:t>– Ley de enseñanza [universitaria] de José Antonio Caballero.</a:t>
            </a:r>
          </a:p>
          <a:p>
            <a:pPr algn="l"/>
            <a:r>
              <a:rPr lang="es-ES" sz="2500" b="1" dirty="0">
                <a:solidFill>
                  <a:srgbClr val="000000"/>
                </a:solidFill>
                <a:effectLst/>
                <a:highlight>
                  <a:srgbClr val="C0C0C0"/>
                </a:highlight>
                <a:latin typeface="Garamond" panose="02020404030301010803" pitchFamily="18" charset="0"/>
                <a:ea typeface="Calibri" panose="020F0502020204030204" pitchFamily="34" charset="0"/>
                <a:cs typeface="Times" panose="02020603050405020304" pitchFamily="18" charset="0"/>
              </a:rPr>
              <a:t>1814</a:t>
            </a:r>
            <a:r>
              <a:rPr lang="es-ES" sz="2500" dirty="0">
                <a:solidFill>
                  <a:srgbClr val="000000"/>
                </a:solidFill>
                <a:effectLst/>
                <a:latin typeface="Garamond" panose="02020404030301010803" pitchFamily="18" charset="0"/>
                <a:ea typeface="Calibri" panose="020F0502020204030204" pitchFamily="34" charset="0"/>
                <a:cs typeface="Times" panose="02020603050405020304" pitchFamily="18" charset="0"/>
              </a:rPr>
              <a:t> – Cádiz: Junta de instrucción pública: </a:t>
            </a:r>
            <a:r>
              <a:rPr lang="es-ES" sz="2500" dirty="0">
                <a:solidFill>
                  <a:srgbClr val="000000"/>
                </a:solidFill>
                <a:effectLst/>
                <a:highlight>
                  <a:srgbClr val="FFFF00"/>
                </a:highlight>
                <a:latin typeface="Garamond" panose="02020404030301010803" pitchFamily="18" charset="0"/>
                <a:ea typeface="Calibri" panose="020F0502020204030204" pitchFamily="34" charset="0"/>
                <a:cs typeface="Calibri" panose="020F0502020204030204" pitchFamily="34" charset="0"/>
              </a:rPr>
              <a:t>«</a:t>
            </a:r>
            <a:r>
              <a:rPr lang="es-ES" sz="2500" dirty="0">
                <a:solidFill>
                  <a:srgbClr val="000000"/>
                </a:solidFill>
                <a:effectLst/>
                <a:highlight>
                  <a:srgbClr val="FFFF00"/>
                </a:highlight>
                <a:latin typeface="Garamond" panose="02020404030301010803" pitchFamily="18" charset="0"/>
                <a:ea typeface="Calibri" panose="020F0502020204030204" pitchFamily="34" charset="0"/>
                <a:cs typeface="Times" panose="02020603050405020304" pitchFamily="18" charset="0"/>
              </a:rPr>
              <a:t>Informe [M. J.] Quintana</a:t>
            </a:r>
            <a:r>
              <a:rPr lang="es-ES" sz="2500" dirty="0">
                <a:solidFill>
                  <a:srgbClr val="000000"/>
                </a:solidFill>
                <a:effectLst/>
                <a:highlight>
                  <a:srgbClr val="FFFF00"/>
                </a:highlight>
                <a:latin typeface="Garamond" panose="02020404030301010803" pitchFamily="18" charset="0"/>
                <a:ea typeface="Calibri" panose="020F0502020204030204" pitchFamily="34" charset="0"/>
                <a:cs typeface="Calibri" panose="020F0502020204030204" pitchFamily="34" charset="0"/>
              </a:rPr>
              <a:t>»: incluye segunda enseñanza y las universidades de provincia</a:t>
            </a:r>
            <a:r>
              <a:rPr lang="es-ES" sz="25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a:t>
            </a:r>
          </a:p>
          <a:p>
            <a:pPr algn="l"/>
            <a:r>
              <a:rPr lang="es-ES" sz="2500" b="1" dirty="0">
                <a:solidFill>
                  <a:srgbClr val="000000"/>
                </a:solidFill>
                <a:effectLst/>
                <a:highlight>
                  <a:srgbClr val="C0C0C0"/>
                </a:highlight>
                <a:latin typeface="Garamond" panose="02020404030301010803" pitchFamily="18" charset="0"/>
                <a:ea typeface="Calibri" panose="020F0502020204030204" pitchFamily="34" charset="0"/>
                <a:cs typeface="Calibri" panose="020F0502020204030204" pitchFamily="34" charset="0"/>
              </a:rPr>
              <a:t>1821</a:t>
            </a:r>
            <a:r>
              <a:rPr lang="es-ES" sz="25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 – Madrid: Trienio liberal: «</a:t>
            </a:r>
            <a:r>
              <a:rPr lang="es-ES" sz="2500" dirty="0">
                <a:effectLst/>
                <a:latin typeface="Garamond" panose="02020404030301010803" pitchFamily="18" charset="0"/>
                <a:ea typeface="Calibri" panose="020F0502020204030204" pitchFamily="34" charset="0"/>
                <a:cs typeface="Arial" panose="020B0604020202020204" pitchFamily="34" charset="0"/>
              </a:rPr>
              <a:t>Reglamento general de Instrucción Pública</a:t>
            </a:r>
            <a:r>
              <a:rPr lang="es-ES" sz="25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a:t>
            </a:r>
            <a:r>
              <a:rPr lang="es-ES" sz="2500" dirty="0">
                <a:effectLst/>
                <a:latin typeface="Garamond" panose="02020404030301010803" pitchFamily="18" charset="0"/>
                <a:ea typeface="Calibri" panose="020F0502020204030204" pitchFamily="34" charset="0"/>
                <a:cs typeface="Arial" panose="020B0604020202020204" pitchFamily="34" charset="0"/>
              </a:rPr>
              <a:t> 29-6- 1821: </a:t>
            </a:r>
            <a:r>
              <a:rPr lang="es-ES" sz="2500" dirty="0">
                <a:solidFill>
                  <a:srgbClr val="000000"/>
                </a:solidFill>
                <a:latin typeface="Garamond" panose="02020404030301010803" pitchFamily="18" charset="0"/>
                <a:ea typeface="Calibri" panose="020F0502020204030204" pitchFamily="34" charset="0"/>
                <a:cs typeface="Calibri" panose="020F0502020204030204" pitchFamily="34" charset="0"/>
              </a:rPr>
              <a:t>s</a:t>
            </a:r>
            <a:r>
              <a:rPr lang="es-ES" sz="25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egunda enseñanza, universidades de provincia</a:t>
            </a:r>
          </a:p>
          <a:p>
            <a:pPr algn="l"/>
            <a:r>
              <a:rPr lang="es-ES" sz="2500" b="1" dirty="0">
                <a:solidFill>
                  <a:srgbClr val="000000"/>
                </a:solidFill>
                <a:effectLst/>
                <a:highlight>
                  <a:srgbClr val="C0C0C0"/>
                </a:highlight>
                <a:latin typeface="Garamond" panose="02020404030301010803" pitchFamily="18" charset="0"/>
                <a:ea typeface="Calibri" panose="020F0502020204030204" pitchFamily="34" charset="0"/>
                <a:cs typeface="Calibri" panose="020F0502020204030204" pitchFamily="34" charset="0"/>
              </a:rPr>
              <a:t>1836</a:t>
            </a:r>
            <a:r>
              <a:rPr lang="es-ES" sz="25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 – Madrid: «</a:t>
            </a:r>
            <a:r>
              <a:rPr lang="es-ES" sz="2500" dirty="0">
                <a:solidFill>
                  <a:srgbClr val="000000"/>
                </a:solidFill>
                <a:effectLst/>
                <a:latin typeface="Garamond" panose="02020404030301010803" pitchFamily="18" charset="0"/>
                <a:ea typeface="Calibri" panose="020F0502020204030204" pitchFamily="34" charset="0"/>
                <a:cs typeface="Times" panose="02020603050405020304" pitchFamily="18" charset="0"/>
              </a:rPr>
              <a:t>Arreglo provisional de estudios</a:t>
            </a:r>
            <a:r>
              <a:rPr lang="es-ES" sz="25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 (Duque de Rivas): estudios preparatorios o de filosofía, de 3 años, equivalentes a lo que los liberales llamaban 2ª enseñanza</a:t>
            </a:r>
          </a:p>
          <a:p>
            <a:pPr algn="l"/>
            <a:r>
              <a:rPr lang="es-ES" sz="2500" b="1" dirty="0">
                <a:solidFill>
                  <a:srgbClr val="000000"/>
                </a:solidFill>
                <a:highlight>
                  <a:srgbClr val="C0C0C0"/>
                </a:highlight>
                <a:latin typeface="Garamond" panose="02020404030301010803" pitchFamily="18" charset="0"/>
                <a:ea typeface="Calibri" panose="020F0502020204030204" pitchFamily="34" charset="0"/>
                <a:cs typeface="Calibri" panose="020F0502020204030204" pitchFamily="34" charset="0"/>
              </a:rPr>
              <a:t>1838</a:t>
            </a:r>
            <a:r>
              <a:rPr lang="es-ES" sz="2500" dirty="0">
                <a:solidFill>
                  <a:srgbClr val="000000"/>
                </a:solidFill>
                <a:latin typeface="Garamond" panose="02020404030301010803" pitchFamily="18" charset="0"/>
                <a:ea typeface="Calibri" panose="020F0502020204030204" pitchFamily="34" charset="0"/>
                <a:cs typeface="Calibri" panose="020F0502020204030204" pitchFamily="34" charset="0"/>
              </a:rPr>
              <a:t> – RO 29/5/11838 </a:t>
            </a:r>
            <a:r>
              <a:rPr lang="es-ES" sz="2500" dirty="0">
                <a:solidFill>
                  <a:srgbClr val="000000"/>
                </a:solidFill>
                <a:highlight>
                  <a:srgbClr val="FFFF00"/>
                </a:highlight>
                <a:latin typeface="Garamond" panose="02020404030301010803" pitchFamily="18" charset="0"/>
                <a:ea typeface="Calibri" panose="020F0502020204030204" pitchFamily="34" charset="0"/>
                <a:cs typeface="Calibri" panose="020F0502020204030204" pitchFamily="34" charset="0"/>
              </a:rPr>
              <a:t>Ley </a:t>
            </a:r>
            <a:r>
              <a:rPr lang="es-ES" sz="2500" dirty="0" err="1">
                <a:solidFill>
                  <a:srgbClr val="000000"/>
                </a:solidFill>
                <a:highlight>
                  <a:srgbClr val="FFFF00"/>
                </a:highlight>
                <a:latin typeface="Garamond" panose="02020404030301010803" pitchFamily="18" charset="0"/>
                <a:ea typeface="Calibri" panose="020F0502020204030204" pitchFamily="34" charset="0"/>
                <a:cs typeface="Calibri" panose="020F0502020204030204" pitchFamily="34" charset="0"/>
              </a:rPr>
              <a:t>Someruelos</a:t>
            </a:r>
            <a:r>
              <a:rPr lang="es-ES" sz="2500" dirty="0">
                <a:solidFill>
                  <a:srgbClr val="000000"/>
                </a:solidFill>
                <a:highlight>
                  <a:srgbClr val="FFFF00"/>
                </a:highlight>
                <a:latin typeface="Garamond" panose="02020404030301010803" pitchFamily="18" charset="0"/>
                <a:ea typeface="Calibri" panose="020F0502020204030204" pitchFamily="34" charset="0"/>
                <a:cs typeface="Calibri" panose="020F0502020204030204" pitchFamily="34" charset="0"/>
              </a:rPr>
              <a:t>: c</a:t>
            </a:r>
            <a:r>
              <a:rPr lang="es-ES" sz="2500" dirty="0">
                <a:effectLst/>
                <a:highlight>
                  <a:srgbClr val="FFFF00"/>
                </a:highlight>
                <a:latin typeface="Garamond" panose="02020404030301010803" pitchFamily="18" charset="0"/>
                <a:ea typeface="Calibri" panose="020F0502020204030204" pitchFamily="34" charset="0"/>
                <a:cs typeface="Times New Roman" panose="02020603050405020304" pitchFamily="18" charset="0"/>
              </a:rPr>
              <a:t>rea el “Instituto de 2ª enseñanza” como figura jurídica</a:t>
            </a:r>
            <a:r>
              <a:rPr lang="es-ES" sz="2500" dirty="0">
                <a:effectLst/>
                <a:latin typeface="Garamond" panose="02020404030301010803" pitchFamily="18" charset="0"/>
                <a:ea typeface="Calibri" panose="020F0502020204030204" pitchFamily="34" charset="0"/>
                <a:cs typeface="Times New Roman" panose="02020603050405020304" pitchFamily="18" charset="0"/>
              </a:rPr>
              <a:t>.</a:t>
            </a:r>
          </a:p>
          <a:p>
            <a:pPr algn="l"/>
            <a:r>
              <a:rPr lang="es-ES" sz="2500" b="1" dirty="0">
                <a:highlight>
                  <a:srgbClr val="C0C0C0"/>
                </a:highlight>
                <a:latin typeface="Garamond" panose="02020404030301010803" pitchFamily="18" charset="0"/>
                <a:ea typeface="Calibri" panose="020F0502020204030204" pitchFamily="34" charset="0"/>
                <a:cs typeface="Times New Roman" panose="02020603050405020304" pitchFamily="18" charset="0"/>
              </a:rPr>
              <a:t>1838</a:t>
            </a:r>
            <a:r>
              <a:rPr lang="es-ES" sz="2500" dirty="0">
                <a:latin typeface="Garamond" panose="02020404030301010803" pitchFamily="18" charset="0"/>
                <a:ea typeface="Calibri" panose="020F0502020204030204" pitchFamily="34" charset="0"/>
                <a:cs typeface="Times New Roman" panose="02020603050405020304" pitchFamily="18" charset="0"/>
              </a:rPr>
              <a:t> - RO 12/8/1838 </a:t>
            </a:r>
            <a:r>
              <a:rPr lang="es-ES" sz="2500" dirty="0">
                <a:effectLst/>
                <a:latin typeface="Garamond" panose="02020404030301010803" pitchFamily="18" charset="0"/>
                <a:ea typeface="Calibri" panose="020F0502020204030204" pitchFamily="34" charset="0"/>
                <a:cs typeface="Times New Roman" panose="02020603050405020304" pitchFamily="18" charset="0"/>
              </a:rPr>
              <a:t>permitió el establecimiento de Colegios de Humanidades y Filosofía, antecedentes directos de los Institutos.</a:t>
            </a:r>
          </a:p>
          <a:p>
            <a:pPr algn="l"/>
            <a:r>
              <a:rPr lang="es-ES" sz="2500" b="1" dirty="0">
                <a:highlight>
                  <a:srgbClr val="C0C0C0"/>
                </a:highlight>
                <a:latin typeface="Garamond" panose="02020404030301010803" pitchFamily="18" charset="0"/>
                <a:ea typeface="Calibri" panose="020F0502020204030204" pitchFamily="34" charset="0"/>
                <a:cs typeface="Times New Roman" panose="02020603050405020304" pitchFamily="18" charset="0"/>
              </a:rPr>
              <a:t>1839</a:t>
            </a:r>
            <a:r>
              <a:rPr lang="es-ES" sz="2500" dirty="0">
                <a:latin typeface="Garamond" panose="02020404030301010803" pitchFamily="18" charset="0"/>
                <a:ea typeface="Calibri" panose="020F0502020204030204" pitchFamily="34" charset="0"/>
                <a:cs typeface="Times New Roman" panose="02020603050405020304" pitchFamily="18" charset="0"/>
              </a:rPr>
              <a:t> –</a:t>
            </a:r>
            <a:r>
              <a:rPr lang="es-ES" sz="2500" dirty="0">
                <a:highlight>
                  <a:srgbClr val="FFFF00"/>
                </a:highlight>
                <a:latin typeface="Garamond" panose="02020404030301010803" pitchFamily="18" charset="0"/>
                <a:ea typeface="Calibri" panose="020F0502020204030204" pitchFamily="34" charset="0"/>
                <a:cs typeface="Times New Roman" panose="02020603050405020304" pitchFamily="18" charset="0"/>
              </a:rPr>
              <a:t>Juan Martín </a:t>
            </a:r>
            <a:r>
              <a:rPr lang="es-ES" sz="2500" dirty="0" err="1">
                <a:highlight>
                  <a:srgbClr val="FFFF00"/>
                </a:highlight>
                <a:latin typeface="Garamond" panose="02020404030301010803" pitchFamily="18" charset="0"/>
                <a:ea typeface="Calibri" panose="020F0502020204030204" pitchFamily="34" charset="0"/>
                <a:cs typeface="Times New Roman" panose="02020603050405020304" pitchFamily="18" charset="0"/>
              </a:rPr>
              <a:t>Carramolino</a:t>
            </a:r>
            <a:r>
              <a:rPr lang="es-ES" sz="2500" dirty="0">
                <a:highlight>
                  <a:srgbClr val="FFFF00"/>
                </a:highlight>
                <a:latin typeface="Garamond" panose="02020404030301010803" pitchFamily="18" charset="0"/>
                <a:ea typeface="Calibri" panose="020F0502020204030204" pitchFamily="34" charset="0"/>
                <a:cs typeface="Times New Roman" panose="02020603050405020304" pitchFamily="18" charset="0"/>
              </a:rPr>
              <a:t> impone los Institutos vía Reales Decretos</a:t>
            </a:r>
            <a:r>
              <a:rPr lang="es-ES" sz="2500" dirty="0">
                <a:latin typeface="Garamond" panose="02020404030301010803" pitchFamily="18" charset="0"/>
                <a:ea typeface="Calibri" panose="020F0502020204030204" pitchFamily="34" charset="0"/>
                <a:cs typeface="Times New Roman" panose="02020603050405020304" pitchFamily="18" charset="0"/>
              </a:rPr>
              <a:t>.</a:t>
            </a:r>
          </a:p>
          <a:p>
            <a:pPr algn="l"/>
            <a:r>
              <a:rPr lang="es-ES" sz="2500" b="1" dirty="0">
                <a:effectLst/>
                <a:highlight>
                  <a:srgbClr val="C0C0C0"/>
                </a:highlight>
                <a:latin typeface="Garamond" panose="02020404030301010803" pitchFamily="18" charset="0"/>
                <a:ea typeface="Calibri" panose="020F0502020204030204" pitchFamily="34" charset="0"/>
                <a:cs typeface="Times New Roman" panose="02020603050405020304" pitchFamily="18" charset="0"/>
              </a:rPr>
              <a:t>1840-1843</a:t>
            </a:r>
            <a:r>
              <a:rPr lang="es-ES" sz="2500" b="1" dirty="0">
                <a:effectLst/>
                <a:latin typeface="Garamond" panose="02020404030301010803" pitchFamily="18" charset="0"/>
                <a:ea typeface="Calibri" panose="020F0502020204030204" pitchFamily="34" charset="0"/>
                <a:cs typeface="Times New Roman" panose="02020603050405020304" pitchFamily="18" charset="0"/>
              </a:rPr>
              <a:t> </a:t>
            </a:r>
            <a:r>
              <a:rPr lang="es-ES" sz="2500" dirty="0">
                <a:effectLst/>
                <a:latin typeface="Garamond" panose="02020404030301010803" pitchFamily="18" charset="0"/>
                <a:ea typeface="Calibri" panose="020F0502020204030204" pitchFamily="34" charset="0"/>
                <a:cs typeface="Times New Roman" panose="02020603050405020304" pitchFamily="18" charset="0"/>
              </a:rPr>
              <a:t>- </a:t>
            </a:r>
            <a:r>
              <a:rPr lang="es-ES" sz="2500" dirty="0">
                <a:effectLst/>
                <a:highlight>
                  <a:srgbClr val="FFFF00"/>
                </a:highlight>
                <a:latin typeface="Garamond" panose="02020404030301010803" pitchFamily="18" charset="0"/>
                <a:ea typeface="Calibri" panose="020F0502020204030204" pitchFamily="34" charset="0"/>
                <a:cs typeface="Times New Roman" panose="02020603050405020304" pitchFamily="18" charset="0"/>
              </a:rPr>
              <a:t>Regencia de Espartero: 2º gran impulso a la creación de los Institutos</a:t>
            </a:r>
            <a:r>
              <a:rPr lang="es-ES" sz="2500" dirty="0">
                <a:effectLst/>
                <a:latin typeface="Garamond" panose="02020404030301010803" pitchFamily="18" charset="0"/>
                <a:ea typeface="Calibri" panose="020F0502020204030204" pitchFamily="34" charset="0"/>
                <a:cs typeface="Times New Roman" panose="02020603050405020304" pitchFamily="18" charset="0"/>
              </a:rPr>
              <a:t>.</a:t>
            </a:r>
          </a:p>
          <a:p>
            <a:pPr algn="l"/>
            <a:endParaRPr lang="es-ES" sz="2500" dirty="0">
              <a:effectLst/>
              <a:latin typeface="Garamond" panose="02020404030301010803" pitchFamily="18" charset="0"/>
              <a:ea typeface="Calibri" panose="020F0502020204030204" pitchFamily="34" charset="0"/>
              <a:cs typeface="Times New Roman" panose="02020603050405020304" pitchFamily="18" charset="0"/>
            </a:endParaRPr>
          </a:p>
          <a:p>
            <a:pPr algn="l"/>
            <a:endParaRPr lang="es-ES" sz="2500" dirty="0">
              <a:effectLst/>
              <a:latin typeface="Garamond" panose="02020404030301010803" pitchFamily="18" charset="0"/>
              <a:ea typeface="Calibri" panose="020F0502020204030204" pitchFamily="34" charset="0"/>
              <a:cs typeface="Times New Roman" panose="02020603050405020304" pitchFamily="18" charset="0"/>
            </a:endParaRPr>
          </a:p>
          <a:p>
            <a:pPr algn="l"/>
            <a:endParaRPr lang="es-ES" sz="2500" dirty="0"/>
          </a:p>
        </p:txBody>
      </p:sp>
    </p:spTree>
    <p:extLst>
      <p:ext uri="{BB962C8B-B14F-4D97-AF65-F5344CB8AC3E}">
        <p14:creationId xmlns:p14="http://schemas.microsoft.com/office/powerpoint/2010/main" val="722382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0532BA-DF99-4279-86D4-EE5B52BB31C7}"/>
              </a:ext>
            </a:extLst>
          </p:cNvPr>
          <p:cNvSpPr>
            <a:spLocks noGrp="1"/>
          </p:cNvSpPr>
          <p:nvPr>
            <p:ph type="ctrTitle"/>
          </p:nvPr>
        </p:nvSpPr>
        <p:spPr>
          <a:xfrm>
            <a:off x="184825" y="175099"/>
            <a:ext cx="11848289" cy="1070042"/>
          </a:xfrm>
          <a:solidFill>
            <a:schemeClr val="bg1"/>
          </a:solidFill>
        </p:spPr>
        <p:txBody>
          <a:bodyPr>
            <a:normAutofit fontScale="90000"/>
          </a:bodyPr>
          <a:lstStyle/>
          <a:p>
            <a:pPr algn="ctr"/>
            <a:br>
              <a:rPr lang="es-ES" sz="3300" i="0" u="none" strike="noStrike" baseline="0" dirty="0">
                <a:latin typeface="Garamond" panose="02020404030301010803" pitchFamily="18" charset="0"/>
              </a:rPr>
            </a:br>
            <a:br>
              <a:rPr lang="es-ES" sz="3300" i="0" u="none" strike="noStrike" baseline="0" dirty="0">
                <a:latin typeface="Garamond" panose="02020404030301010803" pitchFamily="18" charset="0"/>
              </a:rPr>
            </a:br>
            <a:br>
              <a:rPr lang="es-ES" sz="3300" i="0" u="none" strike="noStrike" baseline="0" dirty="0">
                <a:latin typeface="Garamond" panose="02020404030301010803" pitchFamily="18" charset="0"/>
              </a:rPr>
            </a:br>
            <a:br>
              <a:rPr lang="es-ES" sz="3300" i="0" u="none" strike="noStrike" baseline="0" dirty="0">
                <a:latin typeface="Garamond" panose="02020404030301010803" pitchFamily="18" charset="0"/>
              </a:rPr>
            </a:br>
            <a:br>
              <a:rPr lang="es-ES" sz="3300" i="0" u="none" strike="noStrike" baseline="0" dirty="0">
                <a:latin typeface="Garamond" panose="02020404030301010803" pitchFamily="18" charset="0"/>
              </a:rPr>
            </a:br>
            <a:r>
              <a:rPr lang="es-ES" sz="3300" i="0" u="none" strike="noStrike" baseline="0" dirty="0">
                <a:latin typeface="Garamond" panose="02020404030301010803" pitchFamily="18" charset="0"/>
              </a:rPr>
              <a:t>Ministerio de Gobernación de la Península</a:t>
            </a:r>
            <a:br>
              <a:rPr lang="es-ES" sz="6000" i="0" u="none" strike="noStrike" baseline="0" dirty="0">
                <a:latin typeface="Garamond" panose="02020404030301010803" pitchFamily="18" charset="0"/>
              </a:rPr>
            </a:br>
            <a:r>
              <a:rPr lang="es-ES" sz="6000" b="0" i="0" u="none" strike="noStrike" baseline="0" dirty="0">
                <a:latin typeface="Garamond" panose="02020404030301010803" pitchFamily="18" charset="0"/>
              </a:rPr>
              <a:t>	</a:t>
            </a:r>
            <a:r>
              <a:rPr lang="es-ES" sz="3300" b="0" i="0" u="none" strike="noStrike" baseline="0" dirty="0">
                <a:latin typeface="Garamond" panose="02020404030301010803" pitchFamily="18" charset="0"/>
              </a:rPr>
              <a:t>Sr. Joaquín María López Sr. Presidente de la Dirección General de </a:t>
            </a:r>
            <a:br>
              <a:rPr lang="es-ES" sz="3300" b="0" i="0" u="none" strike="noStrike" baseline="0" dirty="0">
                <a:latin typeface="Garamond" panose="02020404030301010803" pitchFamily="18" charset="0"/>
              </a:rPr>
            </a:br>
            <a:br>
              <a:rPr lang="es-ES" sz="3300" b="0" i="0" u="none" strike="noStrike" baseline="0" dirty="0">
                <a:latin typeface="Garamond" panose="02020404030301010803" pitchFamily="18" charset="0"/>
              </a:rPr>
            </a:br>
            <a:br>
              <a:rPr lang="es-ES" sz="6000" b="0" i="0" u="none" strike="noStrike" baseline="0" dirty="0">
                <a:highlight>
                  <a:srgbClr val="FFFF00"/>
                </a:highlight>
                <a:latin typeface="Garamond" panose="02020404030301010803" pitchFamily="18" charset="0"/>
              </a:rPr>
            </a:br>
            <a:br>
              <a:rPr lang="es-ES" sz="6000" dirty="0">
                <a:latin typeface="Garamond" panose="02020404030301010803" pitchFamily="18" charset="0"/>
              </a:rPr>
            </a:br>
            <a:r>
              <a:rPr lang="es-ES" sz="3300" b="0" i="0" u="none" strike="noStrike" baseline="0" dirty="0">
                <a:latin typeface="Garamond" panose="02020404030301010803" pitchFamily="18" charset="0"/>
              </a:rPr>
              <a:t>Arreglo provisional de estudios para el próximo año académico – Quintana R.D. 9/10/1836 - </a:t>
            </a:r>
            <a:r>
              <a:rPr lang="es-ES" sz="3600" b="0" i="0" u="none" strike="noStrike" baseline="0" dirty="0">
                <a:latin typeface="Garamond" panose="02020404030301010803" pitchFamily="18" charset="0"/>
              </a:rPr>
              <a:t>	</a:t>
            </a:r>
            <a:r>
              <a:rPr lang="es-ES" sz="2400" b="0" i="0" u="none" strike="noStrike" baseline="0" dirty="0">
                <a:latin typeface="Garamond" panose="02020404030301010803" pitchFamily="18" charset="0"/>
              </a:rPr>
              <a:t>Sr. Joaquín María López Sr. Presidente de la Dirección General de </a:t>
            </a:r>
            <a:r>
              <a:rPr lang="es-ES" sz="2400" dirty="0">
                <a:latin typeface="Garamond" panose="02020404030301010803" pitchFamily="18" charset="0"/>
              </a:rPr>
              <a:t>Estudios</a:t>
            </a:r>
            <a:endParaRPr lang="es-ES" sz="2400" dirty="0"/>
          </a:p>
        </p:txBody>
      </p:sp>
      <p:sp>
        <p:nvSpPr>
          <p:cNvPr id="3" name="Subtítulo 2">
            <a:extLst>
              <a:ext uri="{FF2B5EF4-FFF2-40B4-BE49-F238E27FC236}">
                <a16:creationId xmlns:a16="http://schemas.microsoft.com/office/drawing/2014/main" id="{473D7460-1BEC-438A-9C28-AB04692A7407}"/>
              </a:ext>
            </a:extLst>
          </p:cNvPr>
          <p:cNvSpPr>
            <a:spLocks noGrp="1"/>
          </p:cNvSpPr>
          <p:nvPr>
            <p:ph type="subTitle" idx="1"/>
          </p:nvPr>
        </p:nvSpPr>
        <p:spPr>
          <a:xfrm>
            <a:off x="184825" y="1848255"/>
            <a:ext cx="11721830" cy="4756826"/>
          </a:xfrm>
          <a:blipFill>
            <a:blip r:embed="rId2"/>
            <a:tile tx="0" ty="0" sx="100000" sy="100000" flip="none" algn="tl"/>
          </a:blipFill>
        </p:spPr>
        <p:txBody>
          <a:bodyPr>
            <a:normAutofit/>
          </a:bodyPr>
          <a:lstStyle/>
          <a:p>
            <a:pPr algn="l">
              <a:spcAft>
                <a:spcPts val="1200"/>
              </a:spcAft>
            </a:pPr>
            <a:r>
              <a:rPr lang="es-ES" sz="2400" b="0" i="0" u="none" strike="noStrike" baseline="0" dirty="0">
                <a:latin typeface="Garamond" panose="02020404030301010803" pitchFamily="18" charset="0"/>
              </a:rPr>
              <a:t>Sección 1ª: </a:t>
            </a:r>
            <a:r>
              <a:rPr lang="es-ES" sz="2400" b="0" i="1" u="none" strike="noStrike" baseline="0" dirty="0">
                <a:highlight>
                  <a:srgbClr val="FFFF00"/>
                </a:highlight>
                <a:latin typeface="Garamond" panose="02020404030301010803" pitchFamily="18" charset="0"/>
              </a:rPr>
              <a:t>De la segunda enseñanza.</a:t>
            </a:r>
          </a:p>
          <a:p>
            <a:pPr algn="l"/>
            <a:r>
              <a:rPr lang="es-ES" sz="2400" b="0" i="0" u="none" strike="noStrike" baseline="0" dirty="0">
                <a:latin typeface="Garamond" panose="02020404030301010803" pitchFamily="18" charset="0"/>
              </a:rPr>
              <a:t>	Art. 1 La enseñanza que se conoce con el nombre de filosofía en las universidades, se completará en tres años o cursos académicos</a:t>
            </a:r>
          </a:p>
          <a:p>
            <a:pPr algn="l">
              <a:spcAft>
                <a:spcPts val="600"/>
              </a:spcAft>
            </a:pPr>
            <a:r>
              <a:rPr lang="es-ES" sz="2400" b="0" i="0" u="none" strike="noStrike" baseline="0" dirty="0">
                <a:latin typeface="Garamond" panose="02020404030301010803" pitchFamily="18" charset="0"/>
              </a:rPr>
              <a:t>cursos académicos</a:t>
            </a:r>
            <a:r>
              <a:rPr lang="es-ES" sz="2400" dirty="0">
                <a:latin typeface="Garamond" panose="02020404030301010803" pitchFamily="18" charset="0"/>
              </a:rPr>
              <a:t>. […]</a:t>
            </a:r>
          </a:p>
          <a:p>
            <a:pPr algn="l"/>
            <a:r>
              <a:rPr lang="es-ES" sz="2400" b="0" i="0" u="none" strike="noStrike" baseline="0" dirty="0">
                <a:latin typeface="Garamond" panose="02020404030301010803" pitchFamily="18" charset="0"/>
              </a:rPr>
              <a:t>	Art. 8 </a:t>
            </a:r>
            <a:r>
              <a:rPr lang="es-ES" sz="2400" b="0" i="0" u="none" strike="noStrike" baseline="0" dirty="0">
                <a:highlight>
                  <a:srgbClr val="FFFF00"/>
                </a:highlight>
                <a:latin typeface="Garamond" panose="02020404030301010803" pitchFamily="18" charset="0"/>
              </a:rPr>
              <a:t>Los colegios y seminarios incorporados á las universidades en que se da la enseñanza de filosofía con arreglo al plan de estudios de 1824, se atendrán á las disposiciones anteriores en la parte literaria.</a:t>
            </a:r>
            <a:r>
              <a:rPr lang="es-ES" sz="2400" b="0" i="0" u="none" strike="noStrike" baseline="0" dirty="0">
                <a:latin typeface="Garamond" panose="02020404030301010803" pitchFamily="18" charset="0"/>
              </a:rPr>
              <a:t> […]</a:t>
            </a:r>
          </a:p>
          <a:p>
            <a:pPr algn="r">
              <a:spcAft>
                <a:spcPts val="1200"/>
              </a:spcAft>
            </a:pPr>
            <a:r>
              <a:rPr lang="es-ES" sz="2400" i="1" dirty="0">
                <a:latin typeface="Garamond" panose="02020404030301010803" pitchFamily="18" charset="0"/>
              </a:rPr>
              <a:t>El Turia </a:t>
            </a:r>
            <a:r>
              <a:rPr lang="es-ES" sz="2400" dirty="0">
                <a:latin typeface="Garamond" panose="02020404030301010803" pitchFamily="18" charset="0"/>
              </a:rPr>
              <a:t>(Valencia) 14/11/1836</a:t>
            </a:r>
          </a:p>
          <a:p>
            <a:pPr algn="l">
              <a:spcAft>
                <a:spcPts val="1200"/>
              </a:spcAft>
            </a:pPr>
            <a:r>
              <a:rPr lang="es-ES" sz="1800" b="1" dirty="0">
                <a:latin typeface="Garamond" panose="02020404030301010803" pitchFamily="18" charset="0"/>
              </a:rPr>
              <a:t>*Presidente del Consejo de Ministro José </a:t>
            </a:r>
            <a:r>
              <a:rPr lang="es-ES" sz="1800" b="1" dirty="0" err="1">
                <a:latin typeface="Garamond" panose="02020404030301010803" pitchFamily="18" charset="0"/>
              </a:rPr>
              <a:t>Mª</a:t>
            </a:r>
            <a:r>
              <a:rPr lang="es-ES" sz="1800" b="1" dirty="0">
                <a:latin typeface="Garamond" panose="02020404030301010803" pitchFamily="18" charset="0"/>
              </a:rPr>
              <a:t> </a:t>
            </a:r>
            <a:r>
              <a:rPr lang="es-ES" sz="1800" b="1" dirty="0" err="1">
                <a:latin typeface="Garamond" panose="02020404030301010803" pitchFamily="18" charset="0"/>
              </a:rPr>
              <a:t>Calatratava</a:t>
            </a:r>
            <a:r>
              <a:rPr lang="es-ES" sz="1800" b="1" dirty="0">
                <a:latin typeface="Garamond" panose="02020404030301010803" pitchFamily="18" charset="0"/>
              </a:rPr>
              <a:t>, progresista</a:t>
            </a:r>
          </a:p>
          <a:p>
            <a:endParaRPr lang="es-ES" dirty="0"/>
          </a:p>
        </p:txBody>
      </p:sp>
    </p:spTree>
    <p:extLst>
      <p:ext uri="{BB962C8B-B14F-4D97-AF65-F5344CB8AC3E}">
        <p14:creationId xmlns:p14="http://schemas.microsoft.com/office/powerpoint/2010/main" val="1663202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41ABE0E-FC8C-46B6-9460-A094C0343BF9}"/>
              </a:ext>
            </a:extLst>
          </p:cNvPr>
          <p:cNvSpPr txBox="1"/>
          <p:nvPr/>
        </p:nvSpPr>
        <p:spPr>
          <a:xfrm>
            <a:off x="466928" y="389106"/>
            <a:ext cx="11391089" cy="5370701"/>
          </a:xfrm>
          <a:prstGeom prst="rect">
            <a:avLst/>
          </a:prstGeom>
          <a:noFill/>
        </p:spPr>
        <p:txBody>
          <a:bodyPr wrap="square">
            <a:spAutoFit/>
          </a:bodyPr>
          <a:lstStyle/>
          <a:p>
            <a:pPr algn="ctr"/>
            <a:r>
              <a:rPr lang="es-ES" sz="3000" b="0" i="1" u="none" strike="noStrike" baseline="0" dirty="0">
                <a:latin typeface="Garamond" panose="02020404030301010803" pitchFamily="18" charset="0"/>
              </a:rPr>
              <a:t>ANUNCIOS</a:t>
            </a:r>
            <a:r>
              <a:rPr lang="es-ES" sz="3000" b="0" i="0" u="none" strike="noStrike" baseline="0" dirty="0">
                <a:latin typeface="Garamond" panose="02020404030301010803" pitchFamily="18" charset="0"/>
              </a:rPr>
              <a:t>: COLEGIO UNIVERSAL.</a:t>
            </a:r>
          </a:p>
          <a:p>
            <a:pPr algn="ctr"/>
            <a:r>
              <a:rPr lang="es-ES" sz="3000" b="1" i="1" u="none" strike="noStrike" baseline="0" dirty="0">
                <a:latin typeface="Garamond" panose="02020404030301010803" pitchFamily="18" charset="0"/>
              </a:rPr>
              <a:t>Calle de Fuencarral, casa que </a:t>
            </a:r>
            <a:r>
              <a:rPr lang="es-ES" sz="3000" b="1" i="1" dirty="0">
                <a:latin typeface="Garamond" panose="02020404030301010803" pitchFamily="18" charset="0"/>
              </a:rPr>
              <a:t>fue de </a:t>
            </a:r>
            <a:r>
              <a:rPr lang="es-ES" sz="3000" b="1" i="1" u="sng" dirty="0">
                <a:latin typeface="Garamond" panose="02020404030301010803" pitchFamily="18" charset="0"/>
              </a:rPr>
              <a:t>agonizantes</a:t>
            </a:r>
            <a:endParaRPr lang="es-ES" sz="3000" b="1" i="1" u="sng" strike="noStrike" baseline="0" dirty="0">
              <a:latin typeface="Garamond" panose="02020404030301010803" pitchFamily="18" charset="0"/>
            </a:endParaRPr>
          </a:p>
          <a:p>
            <a:pPr algn="l"/>
            <a:endParaRPr lang="es-ES" sz="3000" b="0" i="0" u="none" strike="noStrike" baseline="0" dirty="0">
              <a:latin typeface="Garamond" panose="02020404030301010803" pitchFamily="18" charset="0"/>
            </a:endParaRPr>
          </a:p>
          <a:p>
            <a:pPr algn="l"/>
            <a:r>
              <a:rPr lang="es-ES" sz="3000" b="0" i="0" u="none" strike="noStrike" baseline="0" dirty="0">
                <a:latin typeface="Garamond" panose="02020404030301010803" pitchFamily="18" charset="0"/>
              </a:rPr>
              <a:t>El día primero del próximo mes de d</a:t>
            </a:r>
            <a:r>
              <a:rPr lang="es-ES" sz="3000" dirty="0">
                <a:latin typeface="Garamond" panose="02020404030301010803" pitchFamily="18" charset="0"/>
              </a:rPr>
              <a:t>iciem</a:t>
            </a:r>
            <a:r>
              <a:rPr lang="es-ES" sz="3000" b="0" i="0" u="none" strike="noStrike" baseline="0" dirty="0">
                <a:latin typeface="Garamond" panose="02020404030301010803" pitchFamily="18" charset="0"/>
              </a:rPr>
              <a:t>bre principiarán todas las clases de</a:t>
            </a:r>
            <a:r>
              <a:rPr lang="es-ES" sz="3000" dirty="0">
                <a:latin typeface="Garamond" panose="02020404030301010803" pitchFamily="18" charset="0"/>
              </a:rPr>
              <a:t> este es</a:t>
            </a:r>
            <a:r>
              <a:rPr lang="es-ES" sz="3000" b="0" i="0" u="none" strike="noStrike" baseline="0" dirty="0">
                <a:latin typeface="Garamond" panose="02020404030301010803" pitchFamily="18" charset="0"/>
              </a:rPr>
              <a:t>tablecimiento. </a:t>
            </a:r>
            <a:r>
              <a:rPr lang="es-ES" sz="3000" b="0" i="0" u="none" strike="noStrike" baseline="0" dirty="0">
                <a:highlight>
                  <a:srgbClr val="FFFF00"/>
                </a:highlight>
                <a:latin typeface="Garamond" panose="02020404030301010803" pitchFamily="18" charset="0"/>
              </a:rPr>
              <a:t>En los cursos de filo</a:t>
            </a:r>
            <a:r>
              <a:rPr lang="es-ES" sz="3000" dirty="0">
                <a:highlight>
                  <a:srgbClr val="FFFF00"/>
                </a:highlight>
                <a:latin typeface="Garamond" panose="02020404030301010803" pitchFamily="18" charset="0"/>
              </a:rPr>
              <a:t>sofía se s</a:t>
            </a:r>
            <a:r>
              <a:rPr lang="es-ES" sz="3000" b="0" i="0" u="none" strike="noStrike" baseline="0" dirty="0">
                <a:highlight>
                  <a:srgbClr val="FFFF00"/>
                </a:highlight>
                <a:latin typeface="Garamond" panose="02020404030301010803" pitchFamily="18" charset="0"/>
              </a:rPr>
              <a:t>eguirá el nuevo plan aprobado p</a:t>
            </a:r>
            <a:r>
              <a:rPr lang="es-ES" sz="3000" dirty="0">
                <a:highlight>
                  <a:srgbClr val="FFFF00"/>
                </a:highlight>
                <a:latin typeface="Garamond" panose="02020404030301010803" pitchFamily="18" charset="0"/>
              </a:rPr>
              <a:t>or S. M. </a:t>
            </a:r>
            <a:r>
              <a:rPr lang="es-ES" sz="3000" b="0" i="0" u="none" strike="noStrike" baseline="0" dirty="0">
                <a:highlight>
                  <a:srgbClr val="FFFF00"/>
                </a:highlight>
                <a:latin typeface="Garamond" panose="02020404030301010803" pitchFamily="18" charset="0"/>
              </a:rPr>
              <a:t>para la segunda enseñanza</a:t>
            </a:r>
            <a:r>
              <a:rPr lang="es-ES" sz="3000" b="0" i="0" u="none" strike="noStrike" baseline="0" dirty="0">
                <a:latin typeface="Garamond" panose="02020404030301010803" pitchFamily="18" charset="0"/>
              </a:rPr>
              <a:t>. Los </a:t>
            </a:r>
            <a:r>
              <a:rPr lang="es-ES" sz="3000" b="0" u="none" strike="noStrike" baseline="0" dirty="0">
                <a:latin typeface="Garamond" panose="02020404030301010803" pitchFamily="18" charset="0"/>
              </a:rPr>
              <a:t>que </a:t>
            </a:r>
            <a:r>
              <a:rPr lang="es-ES" sz="3000" dirty="0">
                <a:latin typeface="Garamond" panose="02020404030301010803" pitchFamily="18" charset="0"/>
              </a:rPr>
              <a:t>deseen in</a:t>
            </a:r>
            <a:r>
              <a:rPr lang="es-ES" sz="3000" b="0" i="0" u="none" strike="noStrike" baseline="0" dirty="0">
                <a:latin typeface="Garamond" panose="02020404030301010803" pitchFamily="18" charset="0"/>
              </a:rPr>
              <a:t>scribirse en la matricula podrán verificarlo hasta el </a:t>
            </a:r>
            <a:r>
              <a:rPr lang="es-ES" sz="3000" b="1" i="0" u="sng" strike="noStrike" baseline="0" dirty="0">
                <a:latin typeface="Garamond" panose="02020404030301010803" pitchFamily="18" charset="0"/>
              </a:rPr>
              <a:t>30 del corriente </a:t>
            </a:r>
            <a:r>
              <a:rPr lang="es-ES" sz="3000" b="0" i="0" u="none" strike="noStrike" baseline="0" dirty="0">
                <a:latin typeface="Garamond" panose="02020404030301010803" pitchFamily="18" charset="0"/>
              </a:rPr>
              <a:t>desde </a:t>
            </a:r>
            <a:r>
              <a:rPr lang="es-ES" sz="3000" dirty="0">
                <a:latin typeface="Garamond" panose="02020404030301010803" pitchFamily="18" charset="0"/>
              </a:rPr>
              <a:t>las nueve de la mañana hasta las dos de la tarde.</a:t>
            </a:r>
          </a:p>
          <a:p>
            <a:pPr algn="l"/>
            <a:endParaRPr lang="es-ES" sz="3000" dirty="0">
              <a:latin typeface="Garamond" panose="02020404030301010803" pitchFamily="18" charset="0"/>
            </a:endParaRPr>
          </a:p>
          <a:p>
            <a:pPr algn="r"/>
            <a:r>
              <a:rPr lang="es-ES" sz="3000" i="1" dirty="0">
                <a:latin typeface="Garamond" panose="02020404030301010803" pitchFamily="18" charset="0"/>
              </a:rPr>
              <a:t>Diario de Avisos</a:t>
            </a:r>
            <a:r>
              <a:rPr lang="es-ES" sz="3000" dirty="0">
                <a:latin typeface="Garamond" panose="02020404030301010803" pitchFamily="18" charset="0"/>
              </a:rPr>
              <a:t>, 24/11/1836</a:t>
            </a:r>
          </a:p>
          <a:p>
            <a:pPr algn="l"/>
            <a:endParaRPr lang="es-ES" sz="2500" b="0" i="0" u="none" strike="noStrike" baseline="0" dirty="0">
              <a:latin typeface="Garamond" panose="02020404030301010803" pitchFamily="18" charset="0"/>
            </a:endParaRPr>
          </a:p>
          <a:p>
            <a:pPr algn="l"/>
            <a:endParaRPr lang="es-ES" sz="1800" b="0" i="0" u="none" strike="noStrike" baseline="0" dirty="0">
              <a:latin typeface="Times New Roman" panose="02020603050405020304" pitchFamily="18" charset="0"/>
            </a:endParaRPr>
          </a:p>
        </p:txBody>
      </p:sp>
    </p:spTree>
    <p:extLst>
      <p:ext uri="{BB962C8B-B14F-4D97-AF65-F5344CB8AC3E}">
        <p14:creationId xmlns:p14="http://schemas.microsoft.com/office/powerpoint/2010/main" val="1644913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ED9F09B-DC32-43B0-A9AC-78CA2859ADA6}"/>
              </a:ext>
            </a:extLst>
          </p:cNvPr>
          <p:cNvSpPr txBox="1"/>
          <p:nvPr/>
        </p:nvSpPr>
        <p:spPr>
          <a:xfrm>
            <a:off x="409575" y="295275"/>
            <a:ext cx="11468100" cy="6247864"/>
          </a:xfrm>
          <a:prstGeom prst="rect">
            <a:avLst/>
          </a:prstGeom>
          <a:noFill/>
        </p:spPr>
        <p:txBody>
          <a:bodyPr wrap="square">
            <a:spAutoFit/>
          </a:bodyPr>
          <a:lstStyle/>
          <a:p>
            <a:pPr algn="ctr">
              <a:spcAft>
                <a:spcPts val="1200"/>
              </a:spcAft>
            </a:pPr>
            <a:r>
              <a:rPr lang="es-ES" sz="2500" i="1" u="none" strike="noStrike" baseline="0" dirty="0">
                <a:latin typeface="Garamond" panose="02020404030301010803" pitchFamily="18" charset="0"/>
              </a:rPr>
              <a:t>ANUNCIOS</a:t>
            </a:r>
            <a:r>
              <a:rPr lang="es-ES" sz="2500" i="0" u="none" strike="noStrike" baseline="0" dirty="0">
                <a:latin typeface="Garamond" panose="02020404030301010803" pitchFamily="18" charset="0"/>
              </a:rPr>
              <a:t>: COLEGIO DE HUMANIDADES </a:t>
            </a:r>
            <a:r>
              <a:rPr lang="es-ES" sz="2500" i="1" u="none" strike="noStrike" baseline="0" dirty="0">
                <a:latin typeface="Garamond" panose="02020404030301010803" pitchFamily="18" charset="0"/>
              </a:rPr>
              <a:t>calle de Barrionuevo.</a:t>
            </a:r>
          </a:p>
          <a:p>
            <a:pPr algn="l"/>
            <a:r>
              <a:rPr lang="es-ES" sz="2500" i="0" u="none" strike="noStrike" baseline="0" dirty="0">
                <a:latin typeface="Garamond" panose="02020404030301010803" pitchFamily="18" charset="0"/>
              </a:rPr>
              <a:t>	D. Francisco Serra, director de dicho </a:t>
            </a:r>
            <a:r>
              <a:rPr lang="es-ES" sz="2500" dirty="0">
                <a:latin typeface="Garamond" panose="02020404030301010803" pitchFamily="18" charset="0"/>
              </a:rPr>
              <a:t>co</a:t>
            </a:r>
            <a:r>
              <a:rPr lang="es-ES" sz="2500" i="0" u="none" strike="noStrike" baseline="0" dirty="0">
                <a:latin typeface="Garamond" panose="02020404030301010803" pitchFamily="18" charset="0"/>
              </a:rPr>
              <a:t>legio, hace presente se terminan dentro de pocos días las </a:t>
            </a:r>
            <a:r>
              <a:rPr lang="es-ES" sz="2500" i="0" u="none" strike="noStrike" baseline="0" dirty="0">
                <a:highlight>
                  <a:srgbClr val="FFFF00"/>
                </a:highlight>
                <a:latin typeface="Garamond" panose="02020404030301010803" pitchFamily="18" charset="0"/>
              </a:rPr>
              <a:t>matrículas para los 3 </a:t>
            </a:r>
            <a:r>
              <a:rPr lang="es-ES" sz="2500" dirty="0">
                <a:highlight>
                  <a:srgbClr val="FFFF00"/>
                </a:highlight>
                <a:latin typeface="Garamond" panose="02020404030301010803" pitchFamily="18" charset="0"/>
              </a:rPr>
              <a:t>años de </a:t>
            </a:r>
            <a:r>
              <a:rPr lang="es-ES" sz="2500" i="0" u="none" strike="noStrike" baseline="0" dirty="0">
                <a:highlight>
                  <a:srgbClr val="FFFF00"/>
                </a:highlight>
                <a:latin typeface="Garamond" panose="02020404030301010803" pitchFamily="18" charset="0"/>
              </a:rPr>
              <a:t>filosofía</a:t>
            </a:r>
            <a:r>
              <a:rPr lang="es-ES" sz="2500" i="0" u="none" strike="noStrike" baseline="0" dirty="0">
                <a:latin typeface="Garamond" panose="02020404030301010803" pitchFamily="18" charset="0"/>
              </a:rPr>
              <a:t>, debiendo advertir que las </a:t>
            </a:r>
            <a:r>
              <a:rPr lang="es-ES" sz="2500" dirty="0">
                <a:latin typeface="Garamond" panose="02020404030301010803" pitchFamily="18" charset="0"/>
              </a:rPr>
              <a:t>certificaciones de estos </a:t>
            </a:r>
            <a:r>
              <a:rPr lang="es-ES" sz="2500" i="0" u="none" strike="noStrike" baseline="0" dirty="0">
                <a:latin typeface="Garamond" panose="02020404030301010803" pitchFamily="18" charset="0"/>
              </a:rPr>
              <a:t>se </a:t>
            </a:r>
            <a:r>
              <a:rPr lang="es-ES" sz="2500" i="0" u="none" strike="noStrike" baseline="0" dirty="0" err="1">
                <a:latin typeface="Garamond" panose="02020404030301010803" pitchFamily="18" charset="0"/>
              </a:rPr>
              <a:t>espiden</a:t>
            </a:r>
            <a:r>
              <a:rPr lang="es-ES" sz="2500" i="0" u="none" strike="noStrike" baseline="0" dirty="0">
                <a:latin typeface="Garamond" panose="02020404030301010803" pitchFamily="18" charset="0"/>
              </a:rPr>
              <a:t> (sic</a:t>
            </a:r>
            <a:r>
              <a:rPr lang="es-ES" sz="2500" dirty="0">
                <a:latin typeface="Garamond" panose="02020404030301010803" pitchFamily="18" charset="0"/>
              </a:rPr>
              <a:t>)</a:t>
            </a:r>
            <a:r>
              <a:rPr lang="es-ES" sz="2500" i="0" u="none" strike="noStrike" baseline="0" dirty="0">
                <a:latin typeface="Garamond" panose="02020404030301010803" pitchFamily="18" charset="0"/>
              </a:rPr>
              <a:t> en él </a:t>
            </a:r>
            <a:r>
              <a:rPr lang="es-ES" sz="2500" i="0" u="none" strike="noStrike" baseline="0" dirty="0">
                <a:highlight>
                  <a:srgbClr val="FFFF00"/>
                </a:highlight>
                <a:latin typeface="Garamond" panose="02020404030301010803" pitchFamily="18" charset="0"/>
              </a:rPr>
              <a:t>son admitidas para carreras literarias y grados </a:t>
            </a:r>
            <a:r>
              <a:rPr lang="pt-BR" sz="2500" i="0" u="none" strike="noStrike" baseline="0" dirty="0">
                <a:highlight>
                  <a:srgbClr val="FFFF00"/>
                </a:highlight>
                <a:latin typeface="Garamond" panose="02020404030301010803" pitchFamily="18" charset="0"/>
              </a:rPr>
              <a:t>académicos, por estar incorporado á </a:t>
            </a:r>
            <a:r>
              <a:rPr lang="pt-BR" sz="2500" dirty="0" err="1">
                <a:highlight>
                  <a:srgbClr val="FFFF00"/>
                </a:highlight>
                <a:latin typeface="Garamond" panose="02020404030301010803" pitchFamily="18" charset="0"/>
              </a:rPr>
              <a:t>la</a:t>
            </a:r>
            <a:r>
              <a:rPr lang="pt-BR" sz="2500" dirty="0">
                <a:highlight>
                  <a:srgbClr val="FFFF00"/>
                </a:highlight>
                <a:latin typeface="Garamond" panose="02020404030301010803" pitchFamily="18" charset="0"/>
              </a:rPr>
              <a:t> </a:t>
            </a:r>
            <a:r>
              <a:rPr lang="pt-BR" sz="2500" dirty="0" err="1">
                <a:highlight>
                  <a:srgbClr val="FFFF00"/>
                </a:highlight>
                <a:latin typeface="Garamond" panose="02020404030301010803" pitchFamily="18" charset="0"/>
              </a:rPr>
              <a:t>Universidad</a:t>
            </a:r>
            <a:r>
              <a:rPr lang="pt-BR" sz="2500" dirty="0">
                <a:highlight>
                  <a:srgbClr val="FFFF00"/>
                </a:highlight>
                <a:latin typeface="Garamond" panose="02020404030301010803" pitchFamily="18" charset="0"/>
              </a:rPr>
              <a:t> de Alcalá</a:t>
            </a:r>
            <a:r>
              <a:rPr lang="pt-BR" sz="2500" dirty="0">
                <a:latin typeface="Garamond" panose="02020404030301010803" pitchFamily="18" charset="0"/>
              </a:rPr>
              <a:t>. Igualmente continua </a:t>
            </a:r>
            <a:r>
              <a:rPr lang="pt-BR" sz="2500" dirty="0" err="1">
                <a:latin typeface="Garamond" panose="02020404030301010803" pitchFamily="18" charset="0"/>
              </a:rPr>
              <a:t>admitiendo</a:t>
            </a:r>
            <a:r>
              <a:rPr lang="pt-BR" sz="2500" dirty="0">
                <a:latin typeface="Garamond" panose="02020404030301010803" pitchFamily="18" charset="0"/>
              </a:rPr>
              <a:t> </a:t>
            </a:r>
            <a:r>
              <a:rPr lang="pt-BR" sz="2500" dirty="0" err="1">
                <a:latin typeface="Garamond" panose="02020404030301010803" pitchFamily="18" charset="0"/>
              </a:rPr>
              <a:t>colegiales</a:t>
            </a:r>
            <a:r>
              <a:rPr lang="pt-BR" sz="2500" dirty="0">
                <a:latin typeface="Garamond" panose="02020404030301010803" pitchFamily="18" charset="0"/>
              </a:rPr>
              <a:t>, médio pensionistas y esternos (sic) para </a:t>
            </a:r>
            <a:r>
              <a:rPr lang="pt-BR" sz="2500" dirty="0" err="1">
                <a:latin typeface="Garamond" panose="02020404030301010803" pitchFamily="18" charset="0"/>
              </a:rPr>
              <a:t>las</a:t>
            </a:r>
            <a:r>
              <a:rPr lang="pt-BR" sz="2500" dirty="0">
                <a:latin typeface="Garamond" panose="02020404030301010803" pitchFamily="18" charset="0"/>
              </a:rPr>
              <a:t> </a:t>
            </a:r>
            <a:r>
              <a:rPr lang="pt-BR" sz="2500" dirty="0" err="1">
                <a:latin typeface="Garamond" panose="02020404030301010803" pitchFamily="18" charset="0"/>
              </a:rPr>
              <a:t>clases</a:t>
            </a:r>
            <a:r>
              <a:rPr lang="pt-BR" sz="2500" dirty="0">
                <a:latin typeface="Garamond" panose="02020404030301010803" pitchFamily="18" charset="0"/>
              </a:rPr>
              <a:t> </a:t>
            </a:r>
            <a:r>
              <a:rPr lang="pt-BR" sz="2500" dirty="0" err="1">
                <a:latin typeface="Garamond" panose="02020404030301010803" pitchFamily="18" charset="0"/>
              </a:rPr>
              <a:t>siguientes</a:t>
            </a:r>
            <a:r>
              <a:rPr lang="pt-BR" sz="2500" dirty="0">
                <a:latin typeface="Garamond" panose="02020404030301010803" pitchFamily="18" charset="0"/>
              </a:rPr>
              <a:t>: </a:t>
            </a:r>
            <a:r>
              <a:rPr lang="pt-BR" sz="2500" dirty="0" err="1">
                <a:latin typeface="Garamond" panose="02020404030301010803" pitchFamily="18" charset="0"/>
              </a:rPr>
              <a:t>Primeras</a:t>
            </a:r>
            <a:r>
              <a:rPr lang="pt-BR" sz="2500" dirty="0">
                <a:latin typeface="Garamond" panose="02020404030301010803" pitchFamily="18" charset="0"/>
              </a:rPr>
              <a:t> letras, latinidades, matemáticas, literatura, geografia, historia, idioma francês, </a:t>
            </a:r>
            <a:r>
              <a:rPr lang="pt-BR" sz="2500" dirty="0" err="1">
                <a:latin typeface="Garamond" panose="02020404030301010803" pitchFamily="18" charset="0"/>
              </a:rPr>
              <a:t>inglés</a:t>
            </a:r>
            <a:r>
              <a:rPr lang="pt-BR" sz="2500" dirty="0">
                <a:latin typeface="Garamond" panose="02020404030301010803" pitchFamily="18" charset="0"/>
              </a:rPr>
              <a:t> e italiano, </a:t>
            </a:r>
            <a:r>
              <a:rPr lang="pt-BR" sz="2500" b="1" u="sng" dirty="0">
                <a:latin typeface="Garamond" panose="02020404030301010803" pitchFamily="18" charset="0"/>
              </a:rPr>
              <a:t>letra inglesa</a:t>
            </a:r>
            <a:r>
              <a:rPr lang="pt-BR" sz="2500" dirty="0">
                <a:latin typeface="Garamond" panose="02020404030301010803" pitchFamily="18" charset="0"/>
              </a:rPr>
              <a:t>, </a:t>
            </a:r>
            <a:r>
              <a:rPr lang="pt-BR" sz="2500" dirty="0" err="1">
                <a:latin typeface="Garamond" panose="02020404030301010803" pitchFamily="18" charset="0"/>
              </a:rPr>
              <a:t>dibujo</a:t>
            </a:r>
            <a:r>
              <a:rPr lang="pt-BR" sz="2500" dirty="0">
                <a:latin typeface="Garamond" panose="02020404030301010803" pitchFamily="18" charset="0"/>
              </a:rPr>
              <a:t>, música, baile, </a:t>
            </a:r>
            <a:r>
              <a:rPr lang="pt-BR" sz="2500" b="1" u="sng" dirty="0">
                <a:latin typeface="Garamond" panose="02020404030301010803" pitchFamily="18" charset="0"/>
              </a:rPr>
              <a:t>esgrima</a:t>
            </a:r>
            <a:r>
              <a:rPr lang="pt-BR" sz="2500" dirty="0">
                <a:latin typeface="Garamond" panose="02020404030301010803" pitchFamily="18" charset="0"/>
              </a:rPr>
              <a:t> y </a:t>
            </a:r>
            <a:r>
              <a:rPr lang="pt-BR" sz="2500" b="1" u="sng" dirty="0">
                <a:latin typeface="Garamond" panose="02020404030301010803" pitchFamily="18" charset="0"/>
              </a:rPr>
              <a:t>partida doble</a:t>
            </a:r>
            <a:r>
              <a:rPr lang="pt-BR" sz="2500" dirty="0">
                <a:latin typeface="Garamond" panose="02020404030301010803" pitchFamily="18" charset="0"/>
              </a:rPr>
              <a:t>. Los professores que </a:t>
            </a:r>
            <a:r>
              <a:rPr lang="pt-BR" sz="2500" dirty="0" err="1">
                <a:latin typeface="Garamond" panose="02020404030301010803" pitchFamily="18" charset="0"/>
              </a:rPr>
              <a:t>están</a:t>
            </a:r>
            <a:r>
              <a:rPr lang="pt-BR" sz="2500" dirty="0">
                <a:latin typeface="Garamond" panose="02020404030301010803" pitchFamily="18" charset="0"/>
              </a:rPr>
              <a:t> al frente de </a:t>
            </a:r>
            <a:r>
              <a:rPr lang="pt-BR" sz="2500" dirty="0" err="1">
                <a:latin typeface="Garamond" panose="02020404030301010803" pitchFamily="18" charset="0"/>
              </a:rPr>
              <a:t>las</a:t>
            </a:r>
            <a:r>
              <a:rPr lang="pt-BR" sz="2500" dirty="0">
                <a:latin typeface="Garamond" panose="02020404030301010803" pitchFamily="18" charset="0"/>
              </a:rPr>
              <a:t> respectivas </a:t>
            </a:r>
            <a:r>
              <a:rPr lang="pt-BR" sz="2500" dirty="0" err="1">
                <a:latin typeface="Garamond" panose="02020404030301010803" pitchFamily="18" charset="0"/>
              </a:rPr>
              <a:t>clases</a:t>
            </a:r>
            <a:r>
              <a:rPr lang="pt-BR" sz="2500" dirty="0">
                <a:latin typeface="Garamond" panose="02020404030301010803" pitchFamily="18" charset="0"/>
              </a:rPr>
              <a:t> </a:t>
            </a:r>
            <a:r>
              <a:rPr lang="pt-BR" sz="2500" dirty="0" err="1">
                <a:latin typeface="Garamond" panose="02020404030301010803" pitchFamily="18" charset="0"/>
              </a:rPr>
              <a:t>son</a:t>
            </a:r>
            <a:r>
              <a:rPr lang="pt-BR" sz="2500" dirty="0">
                <a:latin typeface="Garamond" panose="02020404030301010803" pitchFamily="18" charset="0"/>
              </a:rPr>
              <a:t> </a:t>
            </a:r>
            <a:r>
              <a:rPr lang="pt-BR" sz="2500" dirty="0" err="1">
                <a:latin typeface="Garamond" panose="02020404030301010803" pitchFamily="18" charset="0"/>
              </a:rPr>
              <a:t>bien</a:t>
            </a:r>
            <a:r>
              <a:rPr lang="pt-BR" sz="2500" dirty="0">
                <a:latin typeface="Garamond" panose="02020404030301010803" pitchFamily="18" charset="0"/>
              </a:rPr>
              <a:t> </a:t>
            </a:r>
            <a:r>
              <a:rPr lang="pt-BR" sz="2500" dirty="0" err="1">
                <a:latin typeface="Garamond" panose="02020404030301010803" pitchFamily="18" charset="0"/>
              </a:rPr>
              <a:t>conocidos</a:t>
            </a:r>
            <a:r>
              <a:rPr lang="pt-BR" sz="2500" dirty="0">
                <a:latin typeface="Garamond" panose="02020404030301010803" pitchFamily="18" charset="0"/>
              </a:rPr>
              <a:t> </a:t>
            </a:r>
            <a:r>
              <a:rPr lang="pt-BR" sz="2500" dirty="0" err="1">
                <a:latin typeface="Garamond" panose="02020404030301010803" pitchFamily="18" charset="0"/>
              </a:rPr>
              <a:t>en</a:t>
            </a:r>
            <a:r>
              <a:rPr lang="pt-BR" sz="2500" dirty="0">
                <a:latin typeface="Garamond" panose="02020404030301010803" pitchFamily="18" charset="0"/>
              </a:rPr>
              <a:t> </a:t>
            </a:r>
            <a:r>
              <a:rPr lang="pt-BR" sz="2500" dirty="0" err="1">
                <a:latin typeface="Garamond" panose="02020404030301010803" pitchFamily="18" charset="0"/>
              </a:rPr>
              <a:t>la</a:t>
            </a:r>
            <a:r>
              <a:rPr lang="pt-BR" sz="2500" dirty="0">
                <a:latin typeface="Garamond" panose="02020404030301010803" pitchFamily="18" charset="0"/>
              </a:rPr>
              <a:t> corte </a:t>
            </a:r>
            <a:r>
              <a:rPr lang="pt-BR" sz="2500" dirty="0" err="1">
                <a:latin typeface="Garamond" panose="02020404030301010803" pitchFamily="18" charset="0"/>
              </a:rPr>
              <a:t>así</a:t>
            </a:r>
            <a:r>
              <a:rPr lang="pt-BR" sz="2500" dirty="0">
                <a:latin typeface="Garamond" panose="02020404030301010803" pitchFamily="18" charset="0"/>
              </a:rPr>
              <a:t> como </a:t>
            </a:r>
            <a:r>
              <a:rPr lang="pt-BR" sz="2500" dirty="0" err="1">
                <a:latin typeface="Garamond" panose="02020404030301010803" pitchFamily="18" charset="0"/>
              </a:rPr>
              <a:t>el</a:t>
            </a:r>
            <a:r>
              <a:rPr lang="pt-BR" sz="2500" dirty="0">
                <a:latin typeface="Garamond" panose="02020404030301010803" pitchFamily="18" charset="0"/>
              </a:rPr>
              <a:t> celo </a:t>
            </a:r>
            <a:r>
              <a:rPr lang="pt-BR" sz="2500" dirty="0" err="1">
                <a:latin typeface="Garamond" panose="02020404030301010803" pitchFamily="18" charset="0"/>
              </a:rPr>
              <a:t>del</a:t>
            </a:r>
            <a:r>
              <a:rPr lang="pt-BR" sz="2500" dirty="0">
                <a:latin typeface="Garamond" panose="02020404030301010803" pitchFamily="18" charset="0"/>
              </a:rPr>
              <a:t> diretor e inspectores para </a:t>
            </a:r>
            <a:r>
              <a:rPr lang="pt-BR" sz="2500" dirty="0" err="1">
                <a:latin typeface="Garamond" panose="02020404030301010803" pitchFamily="18" charset="0"/>
              </a:rPr>
              <a:t>el</a:t>
            </a:r>
            <a:r>
              <a:rPr lang="pt-BR" sz="2500" dirty="0">
                <a:latin typeface="Garamond" panose="02020404030301010803" pitchFamily="18" charset="0"/>
              </a:rPr>
              <a:t> </a:t>
            </a:r>
            <a:r>
              <a:rPr lang="pt-BR" sz="2500" dirty="0" err="1">
                <a:latin typeface="Garamond" panose="02020404030301010803" pitchFamily="18" charset="0"/>
              </a:rPr>
              <a:t>buen</a:t>
            </a:r>
            <a:r>
              <a:rPr lang="pt-BR" sz="2500" dirty="0">
                <a:latin typeface="Garamond" panose="02020404030301010803" pitchFamily="18" charset="0"/>
              </a:rPr>
              <a:t> </a:t>
            </a:r>
            <a:r>
              <a:rPr lang="pt-BR" sz="2500" dirty="0" err="1">
                <a:latin typeface="Garamond" panose="02020404030301010803" pitchFamily="18" charset="0"/>
              </a:rPr>
              <a:t>éxito</a:t>
            </a:r>
            <a:r>
              <a:rPr lang="pt-BR" sz="2500" dirty="0">
                <a:latin typeface="Garamond" panose="02020404030301010803" pitchFamily="18" charset="0"/>
              </a:rPr>
              <a:t> de </a:t>
            </a:r>
            <a:r>
              <a:rPr lang="pt-BR" sz="2500" dirty="0" err="1">
                <a:latin typeface="Garamond" panose="02020404030301010803" pitchFamily="18" charset="0"/>
              </a:rPr>
              <a:t>la</a:t>
            </a:r>
            <a:r>
              <a:rPr lang="pt-BR" sz="2500" dirty="0">
                <a:latin typeface="Garamond" panose="02020404030301010803" pitchFamily="18" charset="0"/>
              </a:rPr>
              <a:t> </a:t>
            </a:r>
            <a:r>
              <a:rPr lang="pt-BR" sz="2500" dirty="0" err="1">
                <a:latin typeface="Garamond" panose="02020404030301010803" pitchFamily="18" charset="0"/>
              </a:rPr>
              <a:t>educación</a:t>
            </a:r>
            <a:r>
              <a:rPr lang="pt-BR" sz="2500" dirty="0">
                <a:latin typeface="Garamond" panose="02020404030301010803" pitchFamily="18" charset="0"/>
              </a:rPr>
              <a:t> moral, física e </a:t>
            </a:r>
            <a:r>
              <a:rPr lang="pt-BR" sz="2500" dirty="0" err="1">
                <a:latin typeface="Garamond" panose="02020404030301010803" pitchFamily="18" charset="0"/>
              </a:rPr>
              <a:t>instructiva</a:t>
            </a:r>
            <a:r>
              <a:rPr lang="pt-BR" sz="2500" dirty="0">
                <a:latin typeface="Garamond" panose="02020404030301010803" pitchFamily="18" charset="0"/>
              </a:rPr>
              <a:t> de </a:t>
            </a:r>
            <a:r>
              <a:rPr lang="pt-BR" sz="2500" dirty="0" err="1">
                <a:latin typeface="Garamond" panose="02020404030301010803" pitchFamily="18" charset="0"/>
              </a:rPr>
              <a:t>los</a:t>
            </a:r>
            <a:r>
              <a:rPr lang="pt-BR" sz="2500" dirty="0">
                <a:latin typeface="Garamond" panose="02020404030301010803" pitchFamily="18" charset="0"/>
              </a:rPr>
              <a:t> </a:t>
            </a:r>
            <a:r>
              <a:rPr lang="pt-BR" sz="2500" dirty="0" err="1">
                <a:latin typeface="Garamond" panose="02020404030301010803" pitchFamily="18" charset="0"/>
              </a:rPr>
              <a:t>jóvenes</a:t>
            </a:r>
            <a:r>
              <a:rPr lang="pt-BR" sz="2500" dirty="0">
                <a:latin typeface="Garamond" panose="02020404030301010803" pitchFamily="18" charset="0"/>
              </a:rPr>
              <a:t> que se </a:t>
            </a:r>
            <a:r>
              <a:rPr lang="pt-BR" sz="2500" dirty="0" err="1">
                <a:latin typeface="Garamond" panose="02020404030301010803" pitchFamily="18" charset="0"/>
              </a:rPr>
              <a:t>le</a:t>
            </a:r>
            <a:r>
              <a:rPr lang="pt-BR" sz="2500" dirty="0">
                <a:latin typeface="Garamond" panose="02020404030301010803" pitchFamily="18" charset="0"/>
              </a:rPr>
              <a:t> </a:t>
            </a:r>
            <a:r>
              <a:rPr lang="pt-BR" sz="2500" dirty="0" err="1">
                <a:latin typeface="Garamond" panose="02020404030301010803" pitchFamily="18" charset="0"/>
              </a:rPr>
              <a:t>confíen</a:t>
            </a:r>
            <a:r>
              <a:rPr lang="pt-BR" sz="2500" dirty="0">
                <a:latin typeface="Garamond" panose="02020404030301010803" pitchFamily="18" charset="0"/>
              </a:rPr>
              <a:t>.</a:t>
            </a:r>
          </a:p>
          <a:p>
            <a:pPr algn="r"/>
            <a:r>
              <a:rPr lang="pt-BR" sz="2500" i="1" u="none" strike="noStrike" baseline="0" dirty="0" err="1">
                <a:latin typeface="Garamond" panose="02020404030301010803" pitchFamily="18" charset="0"/>
              </a:rPr>
              <a:t>Diario</a:t>
            </a:r>
            <a:r>
              <a:rPr lang="pt-BR" sz="2500" i="1" u="none" strike="noStrike" baseline="0" dirty="0">
                <a:latin typeface="Garamond" panose="02020404030301010803" pitchFamily="18" charset="0"/>
              </a:rPr>
              <a:t> de avisos </a:t>
            </a:r>
            <a:r>
              <a:rPr lang="pt-BR" sz="2500" i="0" u="none" strike="noStrike" baseline="0" dirty="0">
                <a:latin typeface="Garamond" panose="02020404030301010803" pitchFamily="18" charset="0"/>
              </a:rPr>
              <a:t>(Madrid), 26/11/1836</a:t>
            </a:r>
          </a:p>
          <a:p>
            <a:pPr algn="r"/>
            <a:endParaRPr lang="pt-BR" dirty="0">
              <a:latin typeface="Garamond" panose="02020404030301010803" pitchFamily="18" charset="0"/>
            </a:endParaRPr>
          </a:p>
          <a:p>
            <a:endParaRPr lang="pt-BR" sz="1800" i="0" u="none" strike="noStrike" baseline="0" dirty="0">
              <a:latin typeface="Garamond" panose="02020404030301010803" pitchFamily="18" charset="0"/>
            </a:endParaRPr>
          </a:p>
          <a:p>
            <a:r>
              <a:rPr lang="pt-BR" i="1" dirty="0">
                <a:latin typeface="Garamond" panose="02020404030301010803" pitchFamily="18" charset="0"/>
              </a:rPr>
              <a:t>*Gazeta de Madrid </a:t>
            </a:r>
            <a:r>
              <a:rPr lang="pt-BR" dirty="0">
                <a:latin typeface="Garamond" panose="02020404030301010803" pitchFamily="18" charset="0"/>
              </a:rPr>
              <a:t>7/11/1836: R.O. 29/10/1836: </a:t>
            </a:r>
            <a:r>
              <a:rPr lang="pt-BR" dirty="0" err="1">
                <a:highlight>
                  <a:srgbClr val="FFFF00"/>
                </a:highlight>
                <a:latin typeface="Garamond" panose="02020404030301010803" pitchFamily="18" charset="0"/>
              </a:rPr>
              <a:t>supresión</a:t>
            </a:r>
            <a:r>
              <a:rPr lang="pt-BR" dirty="0">
                <a:highlight>
                  <a:srgbClr val="FFFF00"/>
                </a:highlight>
                <a:latin typeface="Garamond" panose="02020404030301010803" pitchFamily="18" charset="0"/>
              </a:rPr>
              <a:t> de </a:t>
            </a:r>
            <a:r>
              <a:rPr lang="pt-BR" dirty="0" err="1">
                <a:highlight>
                  <a:srgbClr val="FFFF00"/>
                </a:highlight>
                <a:latin typeface="Garamond" panose="02020404030301010803" pitchFamily="18" charset="0"/>
              </a:rPr>
              <a:t>la</a:t>
            </a:r>
            <a:r>
              <a:rPr lang="pt-BR" dirty="0">
                <a:highlight>
                  <a:srgbClr val="FFFF00"/>
                </a:highlight>
                <a:latin typeface="Garamond" panose="02020404030301010803" pitchFamily="18" charset="0"/>
              </a:rPr>
              <a:t> </a:t>
            </a:r>
            <a:r>
              <a:rPr lang="pt-BR" dirty="0" err="1">
                <a:highlight>
                  <a:srgbClr val="FFFF00"/>
                </a:highlight>
                <a:latin typeface="Garamond" panose="02020404030301010803" pitchFamily="18" charset="0"/>
              </a:rPr>
              <a:t>Universidad</a:t>
            </a:r>
            <a:r>
              <a:rPr lang="pt-BR" dirty="0">
                <a:highlight>
                  <a:srgbClr val="FFFF00"/>
                </a:highlight>
                <a:latin typeface="Garamond" panose="02020404030301010803" pitchFamily="18" charset="0"/>
              </a:rPr>
              <a:t> de Alcalá de Henares y traslado a Madrid</a:t>
            </a:r>
            <a:r>
              <a:rPr lang="pt-BR" dirty="0">
                <a:latin typeface="Garamond" panose="02020404030301010803" pitchFamily="18" charset="0"/>
              </a:rPr>
              <a:t>. </a:t>
            </a:r>
            <a:r>
              <a:rPr lang="pt-BR" dirty="0" err="1">
                <a:latin typeface="Garamond" panose="02020404030301010803" pitchFamily="18" charset="0"/>
              </a:rPr>
              <a:t>Leyes</a:t>
            </a:r>
            <a:r>
              <a:rPr lang="pt-BR" dirty="0">
                <a:latin typeface="Garamond" panose="02020404030301010803" pitchFamily="18" charset="0"/>
              </a:rPr>
              <a:t> y </a:t>
            </a:r>
            <a:r>
              <a:rPr lang="pt-BR" dirty="0" err="1">
                <a:latin typeface="Garamond" panose="02020404030301010803" pitchFamily="18" charset="0"/>
              </a:rPr>
              <a:t>Cánones</a:t>
            </a:r>
            <a:r>
              <a:rPr lang="pt-BR" dirty="0">
                <a:latin typeface="Garamond" panose="02020404030301010803" pitchFamily="18" charset="0"/>
              </a:rPr>
              <a:t> se </a:t>
            </a:r>
            <a:r>
              <a:rPr lang="pt-BR" dirty="0" err="1">
                <a:latin typeface="Garamond" panose="02020404030301010803" pitchFamily="18" charset="0"/>
              </a:rPr>
              <a:t>trasladó</a:t>
            </a:r>
            <a:r>
              <a:rPr lang="pt-BR" dirty="0">
                <a:latin typeface="Garamond" panose="02020404030301010803" pitchFamily="18" charset="0"/>
              </a:rPr>
              <a:t> </a:t>
            </a:r>
            <a:r>
              <a:rPr lang="pt-BR" dirty="0" err="1">
                <a:latin typeface="Garamond" panose="02020404030301010803" pitchFamily="18" charset="0"/>
              </a:rPr>
              <a:t>en</a:t>
            </a:r>
            <a:r>
              <a:rPr lang="pt-BR" dirty="0">
                <a:latin typeface="Garamond" panose="02020404030301010803" pitchFamily="18" charset="0"/>
              </a:rPr>
              <a:t> </a:t>
            </a:r>
            <a:r>
              <a:rPr lang="pt-BR" dirty="0" err="1">
                <a:latin typeface="Garamond" panose="02020404030301010803" pitchFamily="18" charset="0"/>
              </a:rPr>
              <a:t>el</a:t>
            </a:r>
            <a:r>
              <a:rPr lang="pt-BR" dirty="0">
                <a:latin typeface="Garamond" panose="02020404030301010803" pitchFamily="18" charset="0"/>
              </a:rPr>
              <a:t> curso 1836-37; </a:t>
            </a:r>
            <a:r>
              <a:rPr lang="pt-BR" dirty="0" err="1">
                <a:latin typeface="Garamond" panose="02020404030301010803" pitchFamily="18" charset="0"/>
              </a:rPr>
              <a:t>el</a:t>
            </a:r>
            <a:r>
              <a:rPr lang="pt-BR" dirty="0">
                <a:latin typeface="Garamond" panose="02020404030301010803" pitchFamily="18" charset="0"/>
              </a:rPr>
              <a:t> resto, </a:t>
            </a:r>
            <a:r>
              <a:rPr lang="pt-BR" dirty="0" err="1">
                <a:latin typeface="Garamond" panose="02020404030301010803" pitchFamily="18" charset="0"/>
              </a:rPr>
              <a:t>en</a:t>
            </a:r>
            <a:r>
              <a:rPr lang="pt-BR" dirty="0">
                <a:latin typeface="Garamond" panose="02020404030301010803" pitchFamily="18" charset="0"/>
              </a:rPr>
              <a:t> </a:t>
            </a:r>
            <a:r>
              <a:rPr lang="pt-BR" dirty="0" err="1">
                <a:latin typeface="Garamond" panose="02020404030301010803" pitchFamily="18" charset="0"/>
              </a:rPr>
              <a:t>el</a:t>
            </a:r>
            <a:r>
              <a:rPr lang="pt-BR" dirty="0">
                <a:latin typeface="Garamond" panose="02020404030301010803" pitchFamily="18" charset="0"/>
              </a:rPr>
              <a:t> curso 1837-38</a:t>
            </a:r>
          </a:p>
          <a:p>
            <a:endParaRPr lang="pt-BR" sz="1800" b="1" i="0" u="none" strike="noStrike" baseline="0" dirty="0">
              <a:latin typeface="Times New Roman" panose="02020603050405020304" pitchFamily="18" charset="0"/>
            </a:endParaRPr>
          </a:p>
        </p:txBody>
      </p:sp>
    </p:spTree>
    <p:extLst>
      <p:ext uri="{BB962C8B-B14F-4D97-AF65-F5344CB8AC3E}">
        <p14:creationId xmlns:p14="http://schemas.microsoft.com/office/powerpoint/2010/main" val="4148161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4716F93-4AA3-406B-AECC-861D241CE97A}"/>
              </a:ext>
            </a:extLst>
          </p:cNvPr>
          <p:cNvSpPr txBox="1"/>
          <p:nvPr/>
        </p:nvSpPr>
        <p:spPr>
          <a:xfrm>
            <a:off x="257175" y="209550"/>
            <a:ext cx="11668125" cy="6571030"/>
          </a:xfrm>
          <a:prstGeom prst="rect">
            <a:avLst/>
          </a:prstGeom>
          <a:noFill/>
        </p:spPr>
        <p:txBody>
          <a:bodyPr wrap="square">
            <a:spAutoFit/>
          </a:bodyPr>
          <a:lstStyle/>
          <a:p>
            <a:pPr algn="ctr">
              <a:spcAft>
                <a:spcPts val="1200"/>
              </a:spcAft>
            </a:pPr>
            <a:r>
              <a:rPr lang="es-ES" sz="2500" b="0" i="0" u="none" strike="noStrike" baseline="0" dirty="0">
                <a:latin typeface="Garamond" panose="02020404030301010803" pitchFamily="18" charset="0"/>
              </a:rPr>
              <a:t>Congreso – Sesión de las Cortes – 2 de junio de 1838</a:t>
            </a:r>
            <a:r>
              <a:rPr lang="es-ES" sz="1800" b="0" i="0" u="none" strike="noStrike" baseline="0" dirty="0">
                <a:latin typeface="Times New Roman" panose="02020603050405020304" pitchFamily="18" charset="0"/>
              </a:rPr>
              <a:t>	</a:t>
            </a:r>
          </a:p>
          <a:p>
            <a:pPr algn="l"/>
            <a:r>
              <a:rPr lang="es-ES" sz="2500" b="0" i="0" u="none" strike="noStrike" baseline="0" dirty="0">
                <a:latin typeface="Garamond" panose="02020404030301010803" pitchFamily="18" charset="0"/>
              </a:rPr>
              <a:t>	La sesión de hoy en el Congreso ha estado llena de interés, desde sus primeros instantes hasta la votación con que concluyó. Una petición de un habitante de Torrox, provincia de Málaga , contra los PP. de las Escuelas pías, </a:t>
            </a:r>
            <a:r>
              <a:rPr lang="es-ES" sz="2500" b="0" i="0" u="none" strike="noStrike" baseline="0" dirty="0" err="1">
                <a:latin typeface="Garamond" panose="02020404030301010803" pitchFamily="18" charset="0"/>
              </a:rPr>
              <a:t>dió</a:t>
            </a:r>
            <a:r>
              <a:rPr lang="es-ES" sz="2500" b="0" i="0" u="none" strike="noStrike" baseline="0" dirty="0">
                <a:latin typeface="Garamond" panose="02020404030301010803" pitchFamily="18" charset="0"/>
              </a:rPr>
              <a:t> ocasión à que; se trajese á debate este instituto, que fue combatido acaloradamente por el Sr. Lujan , y defendido por los Sres. Madoz y Galiano, y los Ministros de Gracia y Justicia y de la Gobernación. Y si bien este debate siempre hubiera sido de importancia, porque recaía sobre establecimientos de enseñanza pública , en los que se educa á cerca de 30,000 niños; todavía lo fue mas en la sesión de hoy, porque </a:t>
            </a:r>
            <a:r>
              <a:rPr lang="es-ES" sz="2500" b="0" i="0" u="none" strike="noStrike" baseline="0" dirty="0" err="1">
                <a:latin typeface="Garamond" panose="02020404030301010803" pitchFamily="18" charset="0"/>
              </a:rPr>
              <a:t>dió</a:t>
            </a:r>
            <a:r>
              <a:rPr lang="es-ES" sz="2500" b="0" i="0" u="none" strike="noStrike" baseline="0" dirty="0">
                <a:latin typeface="Garamond" panose="02020404030301010803" pitchFamily="18" charset="0"/>
              </a:rPr>
              <a:t> una </a:t>
            </a:r>
            <a:r>
              <a:rPr lang="es-ES" sz="2500" b="0" i="0" u="none" strike="noStrike" baseline="0" dirty="0">
                <a:highlight>
                  <a:srgbClr val="FFFF00"/>
                </a:highlight>
                <a:latin typeface="Garamond" panose="02020404030301010803" pitchFamily="18" charset="0"/>
              </a:rPr>
              <a:t>nueva prueba del espíritu del Congreso, re</a:t>
            </a:r>
            <a:r>
              <a:rPr lang="es-ES" sz="2500" dirty="0">
                <a:highlight>
                  <a:srgbClr val="FFFF00"/>
                </a:highlight>
                <a:latin typeface="Garamond" panose="02020404030301010803" pitchFamily="18" charset="0"/>
              </a:rPr>
              <a:t>suelt</a:t>
            </a:r>
            <a:r>
              <a:rPr lang="es-ES" sz="2500" b="0" i="0" u="none" strike="noStrike" baseline="0" dirty="0">
                <a:highlight>
                  <a:srgbClr val="FFFF00"/>
                </a:highlight>
                <a:latin typeface="Garamond" panose="02020404030301010803" pitchFamily="18" charset="0"/>
              </a:rPr>
              <a:t>o siempre á no dejarse llevar por el ansia de destruir</a:t>
            </a:r>
            <a:r>
              <a:rPr lang="es-ES" sz="2500" dirty="0">
                <a:highlight>
                  <a:srgbClr val="FFFF00"/>
                </a:highlight>
                <a:latin typeface="Garamond" panose="02020404030301010803" pitchFamily="18" charset="0"/>
              </a:rPr>
              <a:t>, </a:t>
            </a:r>
            <a:r>
              <a:rPr lang="es-ES" sz="2500" b="0" i="0" u="none" strike="noStrike" baseline="0" dirty="0">
                <a:highlight>
                  <a:srgbClr val="FFFF00"/>
                </a:highlight>
                <a:latin typeface="Garamond" panose="02020404030301010803" pitchFamily="18" charset="0"/>
              </a:rPr>
              <a:t>à no seguir cubriendo de </a:t>
            </a:r>
            <a:r>
              <a:rPr lang="es-ES" sz="2500" b="1" i="1" u="sng" strike="noStrike" cap="small" dirty="0">
                <a:highlight>
                  <a:srgbClr val="FF0000"/>
                </a:highlight>
                <a:latin typeface="Garamond" panose="02020404030301010803" pitchFamily="18" charset="0"/>
              </a:rPr>
              <a:t>escombros</a:t>
            </a:r>
            <a:r>
              <a:rPr lang="es-ES" sz="2500" b="0" i="0" u="none" strike="noStrike" baseline="0" dirty="0">
                <a:highlight>
                  <a:srgbClr val="FFFF00"/>
                </a:highlight>
                <a:latin typeface="Garamond" panose="02020404030301010803" pitchFamily="18" charset="0"/>
              </a:rPr>
              <a:t> esta pobre sociedad española</a:t>
            </a:r>
            <a:r>
              <a:rPr lang="es-ES" sz="2500" b="0" i="0" u="none" strike="noStrike" baseline="0" dirty="0">
                <a:latin typeface="Garamond" panose="02020404030301010803" pitchFamily="18" charset="0"/>
              </a:rPr>
              <a:t>.</a:t>
            </a:r>
          </a:p>
          <a:p>
            <a:pPr algn="l"/>
            <a:r>
              <a:rPr lang="es-ES" sz="2500" dirty="0">
                <a:latin typeface="Garamond" panose="02020404030301010803" pitchFamily="18" charset="0"/>
              </a:rPr>
              <a:t>	</a:t>
            </a:r>
            <a:r>
              <a:rPr lang="es-ES" sz="2500" b="0" i="0" u="none" strike="noStrike" baseline="0" dirty="0">
                <a:latin typeface="Garamond" panose="02020404030301010803" pitchFamily="18" charset="0"/>
              </a:rPr>
              <a:t>Nosotros aplaudimos con todas nuestras fuerzas ese respeto y circunspección del Congreso. </a:t>
            </a:r>
            <a:r>
              <a:rPr lang="es-ES" sz="2500" b="0" i="0" u="none" strike="noStrike" baseline="0" dirty="0">
                <a:highlight>
                  <a:srgbClr val="FFFF00"/>
                </a:highlight>
                <a:latin typeface="Garamond" panose="02020404030301010803" pitchFamily="18" charset="0"/>
              </a:rPr>
              <a:t>Harto se ha destruido ya, sin que hayamos visto edificar nada</a:t>
            </a:r>
            <a:r>
              <a:rPr lang="es-ES" sz="2500" b="0" i="0" u="none" strike="noStrike" baseline="0" dirty="0">
                <a:latin typeface="Garamond" panose="02020404030301010803" pitchFamily="18" charset="0"/>
              </a:rPr>
              <a:t>, para que pueda seguirse en aquel sistema. Conocemos algo la enseñanza y educación de las escuelas pías; y si bien no nos satisface del todo, …</a:t>
            </a:r>
          </a:p>
          <a:p>
            <a:pPr algn="r"/>
            <a:r>
              <a:rPr lang="es-ES" i="1" dirty="0">
                <a:latin typeface="Times New Roman" panose="02020603050405020304" pitchFamily="18" charset="0"/>
              </a:rPr>
              <a:t>La España </a:t>
            </a:r>
            <a:r>
              <a:rPr lang="es-ES" dirty="0">
                <a:latin typeface="Times New Roman" panose="02020603050405020304" pitchFamily="18" charset="0"/>
              </a:rPr>
              <a:t>(Madrid) 3/6/1838</a:t>
            </a:r>
          </a:p>
          <a:p>
            <a:r>
              <a:rPr lang="es-ES" b="1" dirty="0">
                <a:latin typeface="Times New Roman" panose="02020603050405020304" pitchFamily="18" charset="0"/>
              </a:rPr>
              <a:t>*Presidente del Consejo de Ministros: Narciso Heredia, liberal moderado</a:t>
            </a:r>
            <a:endParaRPr lang="es-ES" b="1" dirty="0"/>
          </a:p>
        </p:txBody>
      </p:sp>
    </p:spTree>
    <p:extLst>
      <p:ext uri="{BB962C8B-B14F-4D97-AF65-F5344CB8AC3E}">
        <p14:creationId xmlns:p14="http://schemas.microsoft.com/office/powerpoint/2010/main" val="3804252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198C82-3FFF-4152-9D42-2BDA654B2353}"/>
              </a:ext>
            </a:extLst>
          </p:cNvPr>
          <p:cNvSpPr>
            <a:spLocks noGrp="1"/>
          </p:cNvSpPr>
          <p:nvPr>
            <p:ph type="ctrTitle"/>
          </p:nvPr>
        </p:nvSpPr>
        <p:spPr>
          <a:xfrm>
            <a:off x="133350" y="95251"/>
            <a:ext cx="11944350" cy="552450"/>
          </a:xfrm>
          <a:solidFill>
            <a:schemeClr val="bg1"/>
          </a:solidFill>
        </p:spPr>
        <p:txBody>
          <a:bodyPr>
            <a:normAutofit/>
          </a:bodyPr>
          <a:lstStyle/>
          <a:p>
            <a:r>
              <a:rPr lang="pt-BR" sz="3000" b="1" i="0" u="none" strike="noStrike" baseline="0" dirty="0">
                <a:latin typeface="Garamond" panose="02020404030301010803" pitchFamily="18" charset="0"/>
              </a:rPr>
              <a:t>CERDOS  EN  L A  U N I V E R S I D A D  DE  BURGOS.</a:t>
            </a:r>
            <a:endParaRPr lang="es-ES" sz="3000" b="1" dirty="0"/>
          </a:p>
        </p:txBody>
      </p:sp>
      <p:sp>
        <p:nvSpPr>
          <p:cNvPr id="3" name="Subtítulo 2">
            <a:extLst>
              <a:ext uri="{FF2B5EF4-FFF2-40B4-BE49-F238E27FC236}">
                <a16:creationId xmlns:a16="http://schemas.microsoft.com/office/drawing/2014/main" id="{B7C4ABF3-33CC-4319-9BB4-4EA22A206266}"/>
              </a:ext>
            </a:extLst>
          </p:cNvPr>
          <p:cNvSpPr>
            <a:spLocks noGrp="1"/>
          </p:cNvSpPr>
          <p:nvPr>
            <p:ph type="subTitle" idx="1"/>
          </p:nvPr>
        </p:nvSpPr>
        <p:spPr>
          <a:xfrm>
            <a:off x="133350" y="923925"/>
            <a:ext cx="11944350" cy="5838825"/>
          </a:xfrm>
        </p:spPr>
        <p:txBody>
          <a:bodyPr>
            <a:normAutofit fontScale="32500" lnSpcReduction="20000"/>
          </a:bodyPr>
          <a:lstStyle/>
          <a:p>
            <a:pPr algn="l">
              <a:lnSpc>
                <a:spcPct val="160000"/>
              </a:lnSpc>
              <a:spcAft>
                <a:spcPts val="600"/>
              </a:spcAft>
            </a:pPr>
            <a:br>
              <a:rPr lang="pt-BR" sz="2400" b="0" i="0" u="none" strike="noStrike" baseline="0" dirty="0">
                <a:latin typeface="Garamond" panose="02020404030301010803" pitchFamily="18" charset="0"/>
              </a:rPr>
            </a:br>
            <a:r>
              <a:rPr lang="pt-BR" sz="4800" b="0" i="0" u="none" strike="noStrike" baseline="0" dirty="0">
                <a:latin typeface="Garamond" panose="02020404030301010803" pitchFamily="18" charset="0"/>
              </a:rPr>
              <a:t>	</a:t>
            </a:r>
            <a:r>
              <a:rPr lang="es-ES" sz="7500" b="0" i="0" u="none" strike="noStrike" baseline="0" dirty="0">
                <a:latin typeface="Garamond" panose="02020404030301010803" pitchFamily="18" charset="0"/>
              </a:rPr>
              <a:t>Nos escriben de Burgos </a:t>
            </a:r>
            <a:r>
              <a:rPr lang="es-ES" sz="7500" dirty="0">
                <a:latin typeface="Garamond" panose="02020404030301010803" pitchFamily="18" charset="0"/>
              </a:rPr>
              <a:t>e</a:t>
            </a:r>
            <a:r>
              <a:rPr lang="es-ES" sz="7500" b="0" i="0" u="none" strike="noStrike" baseline="0" dirty="0">
                <a:latin typeface="Garamond" panose="02020404030301010803" pitchFamily="18" charset="0"/>
              </a:rPr>
              <a:t>l 23 de julio lo siguiente: En el </a:t>
            </a:r>
            <a:r>
              <a:rPr lang="es-ES" sz="7500" i="0" strike="noStrike" baseline="0" dirty="0">
                <a:highlight>
                  <a:srgbClr val="FFFF00"/>
                </a:highlight>
                <a:latin typeface="Garamond" panose="02020404030301010803" pitchFamily="18" charset="0"/>
              </a:rPr>
              <a:t>colegio titulado de San Nicolás, destinado para universidad</a:t>
            </a:r>
            <a:r>
              <a:rPr lang="es-ES" sz="7500" b="0" i="0" u="none" strike="noStrike" baseline="0" dirty="0">
                <a:latin typeface="Garamond" panose="02020404030301010803" pitchFamily="18" charset="0"/>
              </a:rPr>
              <a:t>, se halla una manada de mas de 400 cerdos, y por mas que ha suplicado el </a:t>
            </a:r>
            <a:r>
              <a:rPr lang="es-ES" sz="7500" b="0" i="0" u="none" strike="noStrike" baseline="0" dirty="0">
                <a:highlight>
                  <a:srgbClr val="FFFF00"/>
                </a:highlight>
                <a:latin typeface="Garamond" panose="02020404030301010803" pitchFamily="18" charset="0"/>
              </a:rPr>
              <a:t>catedrático de mecánica y química</a:t>
            </a:r>
            <a:r>
              <a:rPr lang="es-ES" sz="7500" b="0" i="0" u="none" strike="noStrike" baseline="0" dirty="0">
                <a:latin typeface="Garamond" panose="02020404030301010803" pitchFamily="18" charset="0"/>
              </a:rPr>
              <a:t> a la autoridad civil remueva del local el ganado inmundo que todo lo destreza, como ha sucedido con los bancos, puertas, tarimas de las aulas, además de los olores </a:t>
            </a:r>
            <a:r>
              <a:rPr lang="es-ES" sz="7500" b="0" i="0" u="none" strike="noStrike" baseline="0" dirty="0" err="1">
                <a:latin typeface="Garamond" panose="02020404030301010803" pitchFamily="18" charset="0"/>
              </a:rPr>
              <a:t>pestilentos</a:t>
            </a:r>
            <a:r>
              <a:rPr lang="es-ES" sz="7500" b="0" i="0" u="none" strike="noStrike" baseline="0" dirty="0">
                <a:latin typeface="Garamond" panose="02020404030301010803" pitchFamily="18" charset="0"/>
              </a:rPr>
              <a:t> [sic] que exhala, nada ha conseguido. El maestro </a:t>
            </a:r>
            <a:r>
              <a:rPr lang="es-ES" sz="7500" i="0" u="none" strike="noStrike" baseline="0" dirty="0">
                <a:latin typeface="Garamond" panose="02020404030301010803" pitchFamily="18" charset="0"/>
              </a:rPr>
              <a:t>y </a:t>
            </a:r>
            <a:r>
              <a:rPr lang="es-ES" sz="7500" b="0" i="0" u="none" strike="noStrike" baseline="0" dirty="0">
                <a:latin typeface="Garamond" panose="02020404030301010803" pitchFamily="18" charset="0"/>
              </a:rPr>
              <a:t>escolares manifestaron que no es decente ni posible continuar alternando con los guarros en la pública enseñanza. La contestación del </a:t>
            </a:r>
            <a:r>
              <a:rPr lang="es-ES" sz="7500" b="0" i="0" u="none" strike="noStrike" baseline="0" dirty="0" err="1">
                <a:highlight>
                  <a:srgbClr val="FFFF00"/>
                </a:highlight>
                <a:latin typeface="Garamond" panose="02020404030301010803" pitchFamily="18" charset="0"/>
              </a:rPr>
              <a:t>gefe</a:t>
            </a:r>
            <a:r>
              <a:rPr lang="es-ES" sz="7500" b="0" i="0" u="none" strike="noStrike" baseline="0" dirty="0">
                <a:highlight>
                  <a:srgbClr val="FFFF00"/>
                </a:highlight>
                <a:latin typeface="Garamond" panose="02020404030301010803" pitchFamily="18" charset="0"/>
              </a:rPr>
              <a:t> político </a:t>
            </a:r>
            <a:r>
              <a:rPr lang="es-ES" sz="7500" b="0" i="0" u="none" strike="noStrike" baseline="0" dirty="0">
                <a:latin typeface="Garamond" panose="02020404030301010803" pitchFamily="18" charset="0"/>
              </a:rPr>
              <a:t>ha sido que sigan los cerdos y los alumnos de la universidad mezclados y confundidos, con la diferencia sola de entrar los unos por una puerta chica y los otros por otra grande.</a:t>
            </a:r>
          </a:p>
          <a:p>
            <a:pPr algn="l">
              <a:spcAft>
                <a:spcPts val="1200"/>
              </a:spcAft>
            </a:pPr>
            <a:r>
              <a:rPr lang="es-ES" sz="2800" b="0" i="0" u="none" strike="noStrike" baseline="0" dirty="0">
                <a:latin typeface="Garamond" panose="02020404030301010803" pitchFamily="18" charset="0"/>
              </a:rPr>
              <a:t>									</a:t>
            </a:r>
            <a:r>
              <a:rPr lang="es-ES" sz="3800" i="1" dirty="0">
                <a:latin typeface="Garamond" panose="02020404030301010803" pitchFamily="18" charset="0"/>
              </a:rPr>
              <a:t>C</a:t>
            </a:r>
            <a:r>
              <a:rPr lang="es-ES" sz="3800" b="0" i="1" u="none" strike="noStrike" baseline="0" dirty="0">
                <a:latin typeface="Garamond" panose="02020404030301010803" pitchFamily="18" charset="0"/>
              </a:rPr>
              <a:t>orreo nacional </a:t>
            </a:r>
            <a:r>
              <a:rPr lang="es-ES" sz="3800" dirty="0">
                <a:latin typeface="Garamond" panose="02020404030301010803" pitchFamily="18" charset="0"/>
              </a:rPr>
              <a:t>[</a:t>
            </a:r>
            <a:r>
              <a:rPr lang="es-ES" sz="3800" b="0" u="none" strike="noStrike" baseline="0" dirty="0">
                <a:latin typeface="Garamond" panose="02020404030301010803" pitchFamily="18" charset="0"/>
              </a:rPr>
              <a:t>Madrid] </a:t>
            </a:r>
            <a:r>
              <a:rPr lang="es-ES" sz="3800" b="0" i="0" u="none" strike="noStrike" baseline="0" dirty="0">
                <a:latin typeface="Garamond" panose="02020404030301010803" pitchFamily="18" charset="0"/>
              </a:rPr>
              <a:t>30/7/1838</a:t>
            </a:r>
          </a:p>
          <a:p>
            <a:pPr algn="l"/>
            <a:r>
              <a:rPr lang="es-ES" sz="3800" b="1" dirty="0">
                <a:latin typeface="Garamond" panose="02020404030301010803" pitchFamily="18" charset="0"/>
              </a:rPr>
              <a:t>*</a:t>
            </a:r>
            <a:r>
              <a:rPr lang="es-ES" sz="3800" b="1" dirty="0" err="1">
                <a:latin typeface="Garamond" panose="02020404030301010803" pitchFamily="18" charset="0"/>
              </a:rPr>
              <a:t>Presidentre</a:t>
            </a:r>
            <a:r>
              <a:rPr lang="es-ES" sz="3800" b="1" dirty="0">
                <a:latin typeface="Garamond" panose="02020404030301010803" pitchFamily="18" charset="0"/>
              </a:rPr>
              <a:t> del Consejo de Ministros Narciso Heredia, liberal moderado</a:t>
            </a:r>
          </a:p>
          <a:p>
            <a:endParaRPr lang="es-ES" dirty="0"/>
          </a:p>
        </p:txBody>
      </p:sp>
    </p:spTree>
    <p:extLst>
      <p:ext uri="{BB962C8B-B14F-4D97-AF65-F5344CB8AC3E}">
        <p14:creationId xmlns:p14="http://schemas.microsoft.com/office/powerpoint/2010/main" val="161605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AC6CCD-C6AD-40C9-94B5-70C11AEB68EE}"/>
              </a:ext>
            </a:extLst>
          </p:cNvPr>
          <p:cNvSpPr>
            <a:spLocks noGrp="1"/>
          </p:cNvSpPr>
          <p:nvPr>
            <p:ph type="ctrTitle"/>
          </p:nvPr>
        </p:nvSpPr>
        <p:spPr>
          <a:xfrm>
            <a:off x="108857" y="87087"/>
            <a:ext cx="11985172" cy="838200"/>
          </a:xfrm>
        </p:spPr>
        <p:txBody>
          <a:bodyPr>
            <a:normAutofit/>
          </a:bodyPr>
          <a:lstStyle/>
          <a:p>
            <a:r>
              <a:rPr lang="es-ES" sz="4400" i="0" u="none" strike="noStrike" cap="small" dirty="0">
                <a:latin typeface="Garamond" panose="02020404030301010803" pitchFamily="18" charset="0"/>
              </a:rPr>
              <a:t>Colegio de « San Nicolás de Barí de Burgos.</a:t>
            </a:r>
            <a:endParaRPr lang="es-ES" dirty="0"/>
          </a:p>
        </p:txBody>
      </p:sp>
      <p:sp>
        <p:nvSpPr>
          <p:cNvPr id="3" name="Subtítulo 2">
            <a:extLst>
              <a:ext uri="{FF2B5EF4-FFF2-40B4-BE49-F238E27FC236}">
                <a16:creationId xmlns:a16="http://schemas.microsoft.com/office/drawing/2014/main" id="{44791623-C6E1-4D2B-8970-691F6E5C1A3E}"/>
              </a:ext>
            </a:extLst>
          </p:cNvPr>
          <p:cNvSpPr>
            <a:spLocks noGrp="1"/>
          </p:cNvSpPr>
          <p:nvPr>
            <p:ph type="subTitle" idx="1"/>
          </p:nvPr>
        </p:nvSpPr>
        <p:spPr>
          <a:xfrm>
            <a:off x="108857" y="1088571"/>
            <a:ext cx="11985172" cy="5682342"/>
          </a:xfrm>
          <a:blipFill>
            <a:blip r:embed="rId2"/>
            <a:tile tx="0" ty="0" sx="100000" sy="100000" flip="none" algn="tl"/>
          </a:blipFill>
        </p:spPr>
        <p:txBody>
          <a:bodyPr>
            <a:normAutofit fontScale="85000" lnSpcReduction="10000"/>
          </a:bodyPr>
          <a:lstStyle/>
          <a:p>
            <a:pPr algn="l">
              <a:lnSpc>
                <a:spcPct val="110000"/>
              </a:lnSpc>
            </a:pPr>
            <a:r>
              <a:rPr lang="es-ES" sz="3000" b="0" i="0" u="none" strike="noStrike" baseline="0" dirty="0">
                <a:latin typeface="Garamond" panose="02020404030301010803" pitchFamily="18" charset="0"/>
              </a:rPr>
              <a:t>	</a:t>
            </a:r>
            <a:r>
              <a:rPr lang="es-ES" sz="3000" b="0" i="0" u="none" strike="noStrike" baseline="0" dirty="0">
                <a:highlight>
                  <a:srgbClr val="FFFF00"/>
                </a:highlight>
                <a:latin typeface="Garamond" panose="02020404030301010803" pitchFamily="18" charset="0"/>
              </a:rPr>
              <a:t>Encargados por S. M . para desem</a:t>
            </a:r>
            <a:r>
              <a:rPr lang="es-ES" sz="3000" dirty="0">
                <a:highlight>
                  <a:srgbClr val="FFFF00"/>
                </a:highlight>
                <a:latin typeface="Garamond" panose="02020404030301010803" pitchFamily="18" charset="0"/>
              </a:rPr>
              <a:t>pe</a:t>
            </a:r>
            <a:r>
              <a:rPr lang="es-ES" sz="3000" b="0" i="0" u="none" strike="noStrike" baseline="0" dirty="0">
                <a:highlight>
                  <a:srgbClr val="FFFF00"/>
                </a:highlight>
                <a:latin typeface="Garamond" panose="02020404030301010803" pitchFamily="18" charset="0"/>
              </a:rPr>
              <a:t>ñar en esa ciudad las cátedras de mecánica y química de las artes</a:t>
            </a:r>
            <a:r>
              <a:rPr lang="es-ES" sz="3000" b="0" i="0" u="none" strike="noStrike" baseline="0" dirty="0">
                <a:latin typeface="Garamond" panose="02020404030301010803" pitchFamily="18" charset="0"/>
              </a:rPr>
              <a:t>, se nos designó por el antecesor de V. S. el colegio de San Nicolas de Bari para el establecimiento </a:t>
            </a:r>
            <a:r>
              <a:rPr lang="es-ES" sz="3000" dirty="0">
                <a:latin typeface="Garamond" panose="02020404030301010803" pitchFamily="18" charset="0"/>
              </a:rPr>
              <a:t>de</a:t>
            </a:r>
            <a:r>
              <a:rPr lang="es-ES" sz="3000" b="0" i="0" u="none" strike="noStrike" baseline="0" dirty="0">
                <a:latin typeface="Garamond" panose="02020404030301010803" pitchFamily="18" charset="0"/>
              </a:rPr>
              <a:t> dichas clases, ya por ser edificio dedicado </a:t>
            </a:r>
            <a:r>
              <a:rPr lang="es-ES" sz="3000" b="0" i="0" u="none" strike="noStrike" baseline="0" dirty="0" err="1">
                <a:latin typeface="Garamond" panose="02020404030301010803" pitchFamily="18" charset="0"/>
              </a:rPr>
              <a:t>esproceso</a:t>
            </a:r>
            <a:r>
              <a:rPr lang="es-ES" sz="3000" b="0" i="0" u="none" strike="noStrike" baseline="0" dirty="0">
                <a:latin typeface="Garamond" panose="02020404030301010803" pitchFamily="18" charset="0"/>
              </a:rPr>
              <a:t> (sic) á la instrucción pública, como </a:t>
            </a:r>
            <a:r>
              <a:rPr lang="es-ES" sz="3000" b="0" i="0" u="none" strike="noStrike" baseline="0" dirty="0">
                <a:highlight>
                  <a:srgbClr val="FFFF00"/>
                </a:highlight>
                <a:latin typeface="Garamond" panose="02020404030301010803" pitchFamily="18" charset="0"/>
              </a:rPr>
              <a:t>por reunirse en él los demás ramos de enseñanza secundaria de la provincia</a:t>
            </a:r>
            <a:r>
              <a:rPr lang="es-ES" sz="3000" b="0" i="0" u="none" strike="noStrike" baseline="0" dirty="0">
                <a:latin typeface="Garamond" panose="02020404030301010803" pitchFamily="18" charset="0"/>
              </a:rPr>
              <a:t>. Tan </a:t>
            </a:r>
            <a:r>
              <a:rPr lang="es-ES" sz="3000" b="0" i="0" u="none" strike="noStrike" baseline="0" dirty="0" err="1">
                <a:latin typeface="Garamond" panose="02020404030301010803" pitchFamily="18" charset="0"/>
              </a:rPr>
              <a:t>sábia</a:t>
            </a:r>
            <a:r>
              <a:rPr lang="es-ES" sz="3000" b="0" i="0" u="none" strike="noStrike" baseline="0" dirty="0">
                <a:latin typeface="Garamond" panose="02020404030301010803" pitchFamily="18" charset="0"/>
              </a:rPr>
              <a:t> determinación tuvo efecto é impulsada por el noble celo de las autoridades y llevada á cabo por algunos gastos </a:t>
            </a:r>
            <a:r>
              <a:rPr lang="es-ES" sz="3000" b="0" i="0" u="none" strike="noStrike" baseline="0" dirty="0" err="1">
                <a:latin typeface="Garamond" panose="02020404030301010803" pitchFamily="18" charset="0"/>
              </a:rPr>
              <a:t>pecunarios</a:t>
            </a:r>
            <a:r>
              <a:rPr lang="es-ES" sz="3000" b="0" i="0" u="none" strike="noStrike" baseline="0" dirty="0">
                <a:latin typeface="Garamond" panose="02020404030301010803" pitchFamily="18" charset="0"/>
              </a:rPr>
              <a:t>, </a:t>
            </a:r>
            <a:r>
              <a:rPr lang="es-ES" sz="3000" b="0" i="0" u="none" strike="noStrike" baseline="0" dirty="0">
                <a:highlight>
                  <a:srgbClr val="FFFF00"/>
                </a:highlight>
                <a:latin typeface="Garamond" panose="02020404030301010803" pitchFamily="18" charset="0"/>
              </a:rPr>
              <a:t>se prepararon salas á propósito, se dispuso un laboratorio de química</a:t>
            </a:r>
            <a:r>
              <a:rPr lang="es-ES" sz="3000" b="0" i="0" u="none" strike="noStrike" baseline="0" dirty="0">
                <a:latin typeface="Garamond" panose="02020404030301010803" pitchFamily="18" charset="0"/>
              </a:rPr>
              <a:t>, y finalmente, </a:t>
            </a:r>
            <a:r>
              <a:rPr lang="es-ES" sz="3000" dirty="0">
                <a:latin typeface="Garamond" panose="02020404030301010803" pitchFamily="18" charset="0"/>
              </a:rPr>
              <a:t>se</a:t>
            </a:r>
            <a:r>
              <a:rPr lang="es-ES" sz="3000" b="0" i="0" u="none" strike="noStrike" baseline="0" dirty="0">
                <a:latin typeface="Garamond" panose="02020404030301010803" pitchFamily="18" charset="0"/>
              </a:rPr>
              <a:t> reparó el edificio dándole el regular decoro que es consiguiente al laudable objeto que representa. En tal estado </a:t>
            </a:r>
            <a:r>
              <a:rPr lang="es-ES" sz="3000" dirty="0">
                <a:latin typeface="Garamond" panose="02020404030301010803" pitchFamily="18" charset="0"/>
              </a:rPr>
              <a:t>se instalaron en él </a:t>
            </a:r>
            <a:r>
              <a:rPr lang="es-ES" sz="3000" b="0" i="0" u="none" strike="noStrike" baseline="0" dirty="0">
                <a:latin typeface="Garamond" panose="02020404030301010803" pitchFamily="18" charset="0"/>
              </a:rPr>
              <a:t>las distintas clases que comprende, habiendo concluido el 12 de junio próximo pasado el curso del presente año. Bajo tales auspicios ya parecía que en esta capital </a:t>
            </a:r>
            <a:r>
              <a:rPr lang="es-ES" sz="3000" dirty="0">
                <a:latin typeface="Garamond" panose="02020404030301010803" pitchFamily="18" charset="0"/>
              </a:rPr>
              <a:t>h</a:t>
            </a:r>
            <a:r>
              <a:rPr lang="es-ES" sz="3000" b="0" i="0" u="none" strike="noStrike" baseline="0" dirty="0">
                <a:latin typeface="Garamond" panose="02020404030301010803" pitchFamily="18" charset="0"/>
              </a:rPr>
              <a:t>abía un asilo, á donde podía concurrir la juventud y convencerse del sistema racional y </a:t>
            </a:r>
            <a:r>
              <a:rPr lang="es-ES" sz="3000" dirty="0" err="1">
                <a:latin typeface="Garamond" panose="02020404030301010803" pitchFamily="18" charset="0"/>
              </a:rPr>
              <a:t>filo</a:t>
            </a:r>
            <a:r>
              <a:rPr lang="es-ES" sz="3000" b="0" i="0" u="none" strike="noStrike" baseline="0" dirty="0" err="1">
                <a:latin typeface="Garamond" panose="02020404030301010803" pitchFamily="18" charset="0"/>
              </a:rPr>
              <a:t>losófico</a:t>
            </a:r>
            <a:r>
              <a:rPr lang="es-ES" sz="3000" b="0" i="0" u="none" strike="noStrike" baseline="0" dirty="0">
                <a:latin typeface="Garamond" panose="02020404030301010803" pitchFamily="18" charset="0"/>
              </a:rPr>
              <a:t> con que el sabio gobierno de nuestra idolatrada ISABEL. II tiende á </a:t>
            </a:r>
            <a:r>
              <a:rPr lang="es-ES" sz="3000" b="0" i="0" u="none" strike="noStrike" baseline="0" dirty="0">
                <a:highlight>
                  <a:srgbClr val="FFFF00"/>
                </a:highlight>
                <a:latin typeface="Garamond" panose="02020404030301010803" pitchFamily="18" charset="0"/>
              </a:rPr>
              <a:t>la verdadera libertad de nuestra amada patria</a:t>
            </a:r>
            <a:r>
              <a:rPr lang="es-ES" sz="3000" b="0" i="0" u="none" strike="noStrike" baseline="0" dirty="0">
                <a:latin typeface="Garamond" panose="02020404030301010803" pitchFamily="18" charset="0"/>
              </a:rPr>
              <a:t>. Pero cuál ha sido nuestra sorpresa </a:t>
            </a:r>
            <a:r>
              <a:rPr lang="pt-BR" sz="3000" b="0" i="0" u="none" strike="noStrike" baseline="0" dirty="0" err="1">
                <a:latin typeface="Garamond" panose="02020404030301010803" pitchFamily="18" charset="0"/>
              </a:rPr>
              <a:t>cuando</a:t>
            </a:r>
            <a:r>
              <a:rPr lang="pt-BR" sz="3000" b="0" i="0" u="none" strike="noStrike" baseline="0" dirty="0">
                <a:latin typeface="Garamond" panose="02020404030301010803" pitchFamily="18" charset="0"/>
              </a:rPr>
              <a:t> á </a:t>
            </a:r>
            <a:r>
              <a:rPr lang="pt-BR" sz="3000" dirty="0" err="1">
                <a:latin typeface="Garamond" panose="02020404030301010803" pitchFamily="18" charset="0"/>
              </a:rPr>
              <a:t>los</a:t>
            </a:r>
            <a:r>
              <a:rPr lang="pt-BR" sz="3000" dirty="0">
                <a:latin typeface="Garamond" panose="02020404030301010803" pitchFamily="18" charset="0"/>
              </a:rPr>
              <a:t> </a:t>
            </a:r>
            <a:r>
              <a:rPr lang="pt-BR" sz="3000" dirty="0" err="1">
                <a:latin typeface="Garamond" panose="02020404030301010803" pitchFamily="18" charset="0"/>
              </a:rPr>
              <a:t>diez</a:t>
            </a:r>
            <a:r>
              <a:rPr lang="pt-BR" sz="3000" dirty="0">
                <a:latin typeface="Garamond" panose="02020404030301010803" pitchFamily="18" charset="0"/>
              </a:rPr>
              <a:t> </a:t>
            </a:r>
            <a:r>
              <a:rPr lang="pt-BR" sz="3000" dirty="0" err="1">
                <a:latin typeface="Garamond" panose="02020404030301010803" pitchFamily="18" charset="0"/>
              </a:rPr>
              <a:t>días</a:t>
            </a:r>
            <a:r>
              <a:rPr lang="pt-BR" sz="3000" dirty="0">
                <a:latin typeface="Garamond" panose="02020404030301010803" pitchFamily="18" charset="0"/>
              </a:rPr>
              <a:t> de terminados </a:t>
            </a:r>
            <a:r>
              <a:rPr lang="pt-BR" sz="3000" dirty="0" err="1">
                <a:latin typeface="Garamond" panose="02020404030301010803" pitchFamily="18" charset="0"/>
              </a:rPr>
              <a:t>los</a:t>
            </a:r>
            <a:r>
              <a:rPr lang="pt-BR" sz="3000" dirty="0">
                <a:latin typeface="Garamond" panose="02020404030301010803" pitchFamily="18" charset="0"/>
              </a:rPr>
              <a:t> </a:t>
            </a:r>
            <a:r>
              <a:rPr lang="pt-BR" sz="3000" dirty="0" err="1">
                <a:latin typeface="Garamond" panose="02020404030301010803" pitchFamily="18" charset="0"/>
              </a:rPr>
              <a:t>trabajos</a:t>
            </a:r>
            <a:r>
              <a:rPr lang="pt-BR" sz="3000" dirty="0">
                <a:latin typeface="Garamond" panose="02020404030301010803" pitchFamily="18" charset="0"/>
              </a:rPr>
              <a:t> escolásticos </a:t>
            </a:r>
            <a:r>
              <a:rPr lang="pt-BR" sz="3000" dirty="0" err="1">
                <a:latin typeface="Garamond" panose="02020404030301010803" pitchFamily="18" charset="0"/>
              </a:rPr>
              <a:t>del</a:t>
            </a:r>
            <a:r>
              <a:rPr lang="pt-BR" sz="3000" dirty="0">
                <a:latin typeface="Garamond" panose="02020404030301010803" pitchFamily="18" charset="0"/>
              </a:rPr>
              <a:t> presente </a:t>
            </a:r>
            <a:r>
              <a:rPr lang="pt-BR" sz="3000" dirty="0" err="1">
                <a:latin typeface="Garamond" panose="02020404030301010803" pitchFamily="18" charset="0"/>
              </a:rPr>
              <a:t>año</a:t>
            </a:r>
            <a:r>
              <a:rPr lang="pt-BR" sz="3000" dirty="0">
                <a:latin typeface="Garamond" panose="02020404030301010803" pitchFamily="18" charset="0"/>
              </a:rPr>
              <a:t>...</a:t>
            </a:r>
            <a:endParaRPr lang="es-ES" sz="3000" dirty="0">
              <a:latin typeface="Garamond" panose="02020404030301010803" pitchFamily="18" charset="0"/>
            </a:endParaRPr>
          </a:p>
          <a:p>
            <a:pPr algn="l"/>
            <a:endParaRPr lang="es-ES" dirty="0"/>
          </a:p>
        </p:txBody>
      </p:sp>
    </p:spTree>
    <p:extLst>
      <p:ext uri="{BB962C8B-B14F-4D97-AF65-F5344CB8AC3E}">
        <p14:creationId xmlns:p14="http://schemas.microsoft.com/office/powerpoint/2010/main" val="2914967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C8053B-915A-4700-9A25-D4F6AA7375EB}"/>
              </a:ext>
            </a:extLst>
          </p:cNvPr>
          <p:cNvSpPr>
            <a:spLocks noGrp="1"/>
          </p:cNvSpPr>
          <p:nvPr>
            <p:ph type="ctrTitle"/>
          </p:nvPr>
        </p:nvSpPr>
        <p:spPr>
          <a:xfrm>
            <a:off x="214009" y="145915"/>
            <a:ext cx="11819106" cy="573932"/>
          </a:xfrm>
          <a:solidFill>
            <a:schemeClr val="bg1"/>
          </a:solidFill>
        </p:spPr>
        <p:txBody>
          <a:bodyPr>
            <a:normAutofit/>
          </a:bodyPr>
          <a:lstStyle/>
          <a:p>
            <a:r>
              <a:rPr lang="es-ES" sz="3000" b="1" dirty="0">
                <a:latin typeface="Garamond" panose="02020404030301010803" pitchFamily="18" charset="0"/>
              </a:rPr>
              <a:t>El mundo rural, pagano del liberalismo</a:t>
            </a:r>
          </a:p>
        </p:txBody>
      </p:sp>
      <p:sp>
        <p:nvSpPr>
          <p:cNvPr id="3" name="Subtítulo 2">
            <a:extLst>
              <a:ext uri="{FF2B5EF4-FFF2-40B4-BE49-F238E27FC236}">
                <a16:creationId xmlns:a16="http://schemas.microsoft.com/office/drawing/2014/main" id="{91231D8B-5B01-4471-BCAA-888AB92942E5}"/>
              </a:ext>
            </a:extLst>
          </p:cNvPr>
          <p:cNvSpPr>
            <a:spLocks noGrp="1"/>
          </p:cNvSpPr>
          <p:nvPr>
            <p:ph type="subTitle" idx="1"/>
          </p:nvPr>
        </p:nvSpPr>
        <p:spPr>
          <a:xfrm>
            <a:off x="214008" y="807396"/>
            <a:ext cx="11819106" cy="5904689"/>
          </a:xfrm>
          <a:blipFill>
            <a:blip r:embed="rId2"/>
            <a:tile tx="0" ty="0" sx="100000" sy="100000" flip="none" algn="tl"/>
          </a:blipFill>
        </p:spPr>
        <p:txBody>
          <a:bodyPr>
            <a:noAutofit/>
          </a:bodyPr>
          <a:lstStyle/>
          <a:p>
            <a:pPr algn="l"/>
            <a:r>
              <a:rPr lang="es-ES" sz="2500" b="1" i="0" u="none" strike="noStrike" baseline="0" dirty="0">
                <a:latin typeface="Times New Roman" panose="02020603050405020304" pitchFamily="18" charset="0"/>
              </a:rPr>
              <a:t>	</a:t>
            </a:r>
            <a:r>
              <a:rPr lang="es-ES" sz="2700" b="1" i="0" u="none" strike="noStrike" baseline="0" dirty="0">
                <a:highlight>
                  <a:srgbClr val="FFFF00"/>
                </a:highlight>
                <a:latin typeface="Garamond" panose="02020404030301010803" pitchFamily="18" charset="0"/>
              </a:rPr>
              <a:t>Quinientos o</a:t>
            </a:r>
            <a:r>
              <a:rPr lang="es-ES" sz="2700" b="1" i="1" u="none" strike="noStrike" baseline="0" dirty="0">
                <a:highlight>
                  <a:srgbClr val="FFFF00"/>
                </a:highlight>
                <a:latin typeface="Garamond" panose="02020404030301010803" pitchFamily="18" charset="0"/>
              </a:rPr>
              <a:t> </a:t>
            </a:r>
            <a:r>
              <a:rPr lang="es-ES" sz="2700" b="1" i="0" u="none" strike="noStrike" baseline="0" dirty="0">
                <a:highlight>
                  <a:srgbClr val="FFFF00"/>
                </a:highlight>
                <a:latin typeface="Garamond" panose="02020404030301010803" pitchFamily="18" charset="0"/>
              </a:rPr>
              <a:t>seiscientos</a:t>
            </a:r>
            <a:r>
              <a:rPr lang="es-ES" sz="2700" b="1" i="1" u="none" strike="noStrike" baseline="0" dirty="0">
                <a:highlight>
                  <a:srgbClr val="FFFF00"/>
                </a:highlight>
                <a:latin typeface="Garamond" panose="02020404030301010803" pitchFamily="18" charset="0"/>
              </a:rPr>
              <a:t> </a:t>
            </a:r>
            <a:r>
              <a:rPr lang="es-ES" sz="2700" b="1" i="0" u="none" strike="noStrike" baseline="0" dirty="0">
                <a:highlight>
                  <a:srgbClr val="FFFF00"/>
                </a:highlight>
                <a:latin typeface="Garamond" panose="02020404030301010803" pitchFamily="18" charset="0"/>
              </a:rPr>
              <a:t>mil caciques influyentes, de las clases consumidoras la </a:t>
            </a:r>
            <a:r>
              <a:rPr lang="es-ES" sz="2700" b="1" i="0" u="none" strike="noStrike" baseline="0" dirty="0" err="1">
                <a:highlight>
                  <a:srgbClr val="FFFF00"/>
                </a:highlight>
                <a:latin typeface="Garamond" panose="02020404030301010803" pitchFamily="18" charset="0"/>
              </a:rPr>
              <a:t>major</a:t>
            </a:r>
            <a:r>
              <a:rPr lang="es-ES" sz="2700" b="1" i="0" u="none" strike="noStrike" baseline="0" dirty="0">
                <a:highlight>
                  <a:srgbClr val="FFFF00"/>
                </a:highlight>
                <a:latin typeface="Garamond" panose="02020404030301010803" pitchFamily="18" charset="0"/>
              </a:rPr>
              <a:t> parte, </a:t>
            </a:r>
            <a:r>
              <a:rPr lang="es-ES" sz="2700" b="1" i="0" u="none" strike="noStrike" baseline="0" dirty="0" err="1">
                <a:highlight>
                  <a:srgbClr val="FFFF00"/>
                </a:highlight>
                <a:latin typeface="Garamond" panose="02020404030301010803" pitchFamily="18" charset="0"/>
              </a:rPr>
              <a:t>dirijen</a:t>
            </a:r>
            <a:r>
              <a:rPr lang="es-ES" sz="2700" b="1" i="0" u="none" strike="noStrike" baseline="0" dirty="0">
                <a:highlight>
                  <a:srgbClr val="FFFF00"/>
                </a:highlight>
                <a:latin typeface="Garamond" panose="02020404030301010803" pitchFamily="18" charset="0"/>
              </a:rPr>
              <a:t>, repartidos por la </a:t>
            </a:r>
            <a:r>
              <a:rPr lang="es-ES" sz="2700" b="1" i="0" u="none" strike="noStrike" baseline="0" dirty="0" err="1">
                <a:highlight>
                  <a:srgbClr val="FFFF00"/>
                </a:highlight>
                <a:latin typeface="Garamond" panose="02020404030301010803" pitchFamily="18" charset="0"/>
              </a:rPr>
              <a:t>nacion</a:t>
            </a:r>
            <a:r>
              <a:rPr lang="es-ES" sz="2700" b="1" i="0" u="none" strike="noStrike" baseline="0" dirty="0">
                <a:highlight>
                  <a:srgbClr val="FFFF00"/>
                </a:highlight>
                <a:latin typeface="Garamond" panose="02020404030301010803" pitchFamily="18" charset="0"/>
              </a:rPr>
              <a:t>, las elecciones</a:t>
            </a:r>
            <a:r>
              <a:rPr lang="es-ES" sz="2700" b="1" i="0" u="none" strike="noStrike" baseline="0" dirty="0">
                <a:latin typeface="Garamond" panose="02020404030301010803" pitchFamily="18" charset="0"/>
              </a:rPr>
              <a:t>. Nombran para representar los intereses comunes, á empleados del gobierno, a cesantes y á pensionados; y a esa asamblea, los mas de cuyos individuos están interesados en perpetuar las </a:t>
            </a:r>
            <a:r>
              <a:rPr lang="es-ES" sz="2700" b="1" dirty="0">
                <a:latin typeface="Garamond" panose="02020404030301010803" pitchFamily="18" charset="0"/>
              </a:rPr>
              <a:t>contribucione</a:t>
            </a:r>
            <a:r>
              <a:rPr lang="es-ES" sz="2700" b="1" i="0" u="none" strike="noStrike" baseline="0" dirty="0">
                <a:latin typeface="Garamond" panose="02020404030301010803" pitchFamily="18" charset="0"/>
              </a:rPr>
              <a:t>s […]</a:t>
            </a:r>
          </a:p>
          <a:p>
            <a:pPr algn="l"/>
            <a:r>
              <a:rPr lang="es-ES" sz="2700" b="1" dirty="0">
                <a:latin typeface="Garamond" panose="02020404030301010803" pitchFamily="18" charset="0"/>
              </a:rPr>
              <a:t>	</a:t>
            </a:r>
            <a:r>
              <a:rPr lang="es-ES" sz="2700" b="1" i="0" u="none" strike="noStrike" baseline="0" dirty="0">
                <a:latin typeface="Garamond" panose="02020404030301010803" pitchFamily="18" charset="0"/>
              </a:rPr>
              <a:t>Y sin embargo, este sistema inicuo, detestable, que vincula en pocos hombres todos los goces y ventajas de la vida, y amontona en otros, todos sus afanes, todas sus vejaciones </a:t>
            </a:r>
            <a:r>
              <a:rPr lang="es-ES" sz="2700" b="1" i="1" u="none" strike="noStrike" baseline="0" dirty="0">
                <a:latin typeface="Garamond" panose="02020404030301010803" pitchFamily="18" charset="0"/>
              </a:rPr>
              <a:t>y </a:t>
            </a:r>
            <a:r>
              <a:rPr lang="es-ES" sz="2700" b="1" i="0" u="none" strike="noStrike" baseline="0" dirty="0">
                <a:latin typeface="Garamond" panose="02020404030301010803" pitchFamily="18" charset="0"/>
              </a:rPr>
              <a:t>peligros, </a:t>
            </a:r>
            <a:r>
              <a:rPr lang="es-ES" sz="2700" b="1" i="0" u="none" strike="noStrike" baseline="0" dirty="0">
                <a:highlight>
                  <a:srgbClr val="FFFF00"/>
                </a:highlight>
                <a:latin typeface="Garamond" panose="02020404030301010803" pitchFamily="18" charset="0"/>
              </a:rPr>
              <a:t>es lo mas que en nuestro </a:t>
            </a:r>
            <a:r>
              <a:rPr lang="es-ES" sz="2700" b="1" i="0" u="none" strike="noStrike" baseline="0" dirty="0" err="1">
                <a:highlight>
                  <a:srgbClr val="FFFF00"/>
                </a:highlight>
                <a:latin typeface="Garamond" panose="02020404030301010803" pitchFamily="18" charset="0"/>
              </a:rPr>
              <a:t>imperfectisimo</a:t>
            </a:r>
            <a:r>
              <a:rPr lang="es-ES" sz="2700" b="1" i="0" u="none" strike="noStrike" baseline="0" dirty="0">
                <a:highlight>
                  <a:srgbClr val="FFFF00"/>
                </a:highlight>
                <a:latin typeface="Garamond" panose="02020404030301010803" pitchFamily="18" charset="0"/>
              </a:rPr>
              <a:t> estado de civilización hemos podido alcanzar, á costa de mucha sangre </a:t>
            </a:r>
            <a:r>
              <a:rPr lang="es-ES" sz="2700" b="1" i="1" u="none" strike="noStrike" baseline="0" dirty="0">
                <a:highlight>
                  <a:srgbClr val="FFFF00"/>
                </a:highlight>
                <a:latin typeface="Garamond" panose="02020404030301010803" pitchFamily="18" charset="0"/>
              </a:rPr>
              <a:t>y </a:t>
            </a:r>
            <a:r>
              <a:rPr lang="es-ES" sz="2700" b="1" i="0" u="none" strike="noStrike" baseline="0" dirty="0">
                <a:highlight>
                  <a:srgbClr val="FFFF00"/>
                </a:highlight>
                <a:latin typeface="Garamond" panose="02020404030301010803" pitchFamily="18" charset="0"/>
              </a:rPr>
              <a:t>de infinitas desgracias</a:t>
            </a:r>
            <a:r>
              <a:rPr lang="es-ES" sz="2700" b="1" i="0" u="none" strike="noStrike" baseline="0" dirty="0">
                <a:latin typeface="Garamond" panose="02020404030301010803" pitchFamily="18" charset="0"/>
              </a:rPr>
              <a:t> […]</a:t>
            </a:r>
          </a:p>
          <a:p>
            <a:pPr algn="l"/>
            <a:r>
              <a:rPr lang="es-ES" sz="2700" b="1" i="0" u="none" strike="noStrike" baseline="0" dirty="0">
                <a:latin typeface="Garamond" panose="02020404030301010803" pitchFamily="18" charset="0"/>
              </a:rPr>
              <a:t>	en vez , por último , de considerar </a:t>
            </a:r>
            <a:r>
              <a:rPr lang="es-ES" sz="2700" b="1" i="0" u="none" strike="noStrike" baseline="0" dirty="0">
                <a:highlight>
                  <a:srgbClr val="FFFF00"/>
                </a:highlight>
                <a:latin typeface="Garamond" panose="02020404030301010803" pitchFamily="18" charset="0"/>
              </a:rPr>
              <a:t>la Constitución </a:t>
            </a:r>
            <a:r>
              <a:rPr lang="es-ES" sz="2700" b="1" i="0" u="none" strike="noStrike" baseline="0" dirty="0">
                <a:latin typeface="Garamond" panose="02020404030301010803" pitchFamily="18" charset="0"/>
              </a:rPr>
              <a:t>como un instituto liberal, y por su naturaleza </a:t>
            </a:r>
            <a:r>
              <a:rPr lang="es-ES" sz="2700" b="1" i="0" u="none" strike="noStrike" baseline="0" dirty="0" err="1">
                <a:latin typeface="Garamond" panose="02020404030301010803" pitchFamily="18" charset="0"/>
              </a:rPr>
              <a:t>espansivo</a:t>
            </a:r>
            <a:r>
              <a:rPr lang="es-ES" sz="2700" b="1" i="0" u="none" strike="noStrike" baseline="0" dirty="0">
                <a:latin typeface="Garamond" panose="02020404030301010803" pitchFamily="18" charset="0"/>
              </a:rPr>
              <a:t> (sic), </a:t>
            </a:r>
            <a:r>
              <a:rPr lang="es-ES" sz="2700" b="1" i="0" u="none" strike="noStrike" baseline="0" dirty="0" err="1">
                <a:latin typeface="Garamond" panose="02020404030301010803" pitchFamily="18" charset="0"/>
              </a:rPr>
              <a:t>miranla</a:t>
            </a:r>
            <a:r>
              <a:rPr lang="es-ES" sz="2700" b="1" i="0" u="none" strike="noStrike" baseline="0" dirty="0">
                <a:latin typeface="Garamond" panose="02020404030301010803" pitchFamily="18" charset="0"/>
              </a:rPr>
              <a:t>, al contrari</a:t>
            </a:r>
            <a:r>
              <a:rPr lang="es-ES" sz="2700" b="1" dirty="0">
                <a:latin typeface="Garamond" panose="02020404030301010803" pitchFamily="18" charset="0"/>
              </a:rPr>
              <a:t>o</a:t>
            </a:r>
            <a:r>
              <a:rPr lang="es-ES" sz="2700" b="1" i="0" u="none" strike="noStrike" baseline="0" dirty="0">
                <a:latin typeface="Garamond" panose="02020404030301010803" pitchFamily="18" charset="0"/>
              </a:rPr>
              <a:t>, como </a:t>
            </a:r>
            <a:r>
              <a:rPr lang="es-ES" sz="2700" b="1" dirty="0">
                <a:highlight>
                  <a:srgbClr val="FFFF00"/>
                </a:highlight>
                <a:latin typeface="Garamond" panose="02020404030301010803" pitchFamily="18" charset="0"/>
              </a:rPr>
              <a:t>u</a:t>
            </a:r>
            <a:r>
              <a:rPr lang="es-ES" sz="2700" b="1" i="0" u="none" strike="noStrike" baseline="0" dirty="0">
                <a:highlight>
                  <a:srgbClr val="FFFF00"/>
                </a:highlight>
                <a:latin typeface="Garamond" panose="02020404030301010803" pitchFamily="18" charset="0"/>
              </a:rPr>
              <a:t>n medio de represión</a:t>
            </a:r>
            <a:r>
              <a:rPr lang="es-ES" sz="2700" b="1" i="0" u="none" strike="noStrike" baseline="0" dirty="0">
                <a:latin typeface="Garamond" panose="02020404030301010803" pitchFamily="18" charset="0"/>
              </a:rPr>
              <a:t>, como una fuerte ligadura, con la cual pretenden estrechar cada vez mas la condición triste de los contribuyentes.</a:t>
            </a:r>
          </a:p>
          <a:p>
            <a:pPr algn="r"/>
            <a:r>
              <a:rPr lang="es-ES" sz="2500" b="1" i="1" dirty="0">
                <a:latin typeface="Garamond" panose="02020404030301010803" pitchFamily="18" charset="0"/>
              </a:rPr>
              <a:t>El labriego </a:t>
            </a:r>
            <a:r>
              <a:rPr lang="es-ES" sz="2500" b="1" dirty="0">
                <a:latin typeface="Garamond" panose="02020404030301010803" pitchFamily="18" charset="0"/>
              </a:rPr>
              <a:t>(Madrid), 1840, </a:t>
            </a:r>
            <a:r>
              <a:rPr lang="es-ES" sz="2500" b="1" dirty="0" err="1">
                <a:latin typeface="Garamond" panose="02020404030301010803" pitchFamily="18" charset="0"/>
              </a:rPr>
              <a:t>nº</a:t>
            </a:r>
            <a:r>
              <a:rPr lang="es-ES" sz="2500" b="1" dirty="0">
                <a:latin typeface="Garamond" panose="02020404030301010803" pitchFamily="18" charset="0"/>
              </a:rPr>
              <a:t> 9</a:t>
            </a:r>
            <a:endParaRPr lang="es-ES" sz="2500" dirty="0">
              <a:latin typeface="Garamond" panose="02020404030301010803" pitchFamily="18" charset="0"/>
            </a:endParaRPr>
          </a:p>
        </p:txBody>
      </p:sp>
    </p:spTree>
    <p:extLst>
      <p:ext uri="{BB962C8B-B14F-4D97-AF65-F5344CB8AC3E}">
        <p14:creationId xmlns:p14="http://schemas.microsoft.com/office/powerpoint/2010/main" val="3405244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2386</TotalTime>
  <Words>2137</Words>
  <Application>Microsoft Office PowerPoint</Application>
  <PresentationFormat>Panorámica</PresentationFormat>
  <Paragraphs>64</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Arial</vt:lpstr>
      <vt:lpstr>Calibri</vt:lpstr>
      <vt:lpstr>Calibri Light</vt:lpstr>
      <vt:lpstr>Garamond</vt:lpstr>
      <vt:lpstr>Times New Roman</vt:lpstr>
      <vt:lpstr>Tema de Office</vt:lpstr>
      <vt:lpstr>Los primeros institutos provinciales vistos por la prensa del siglo XIX 1835-1845</vt:lpstr>
      <vt:lpstr>Legislación educativa (1ª mitad s. XIX)</vt:lpstr>
      <vt:lpstr>     Ministerio de Gobernación de la Península  Sr. Joaquín María López Sr. Presidente de la Dirección General de     Arreglo provisional de estudios para el próximo año académico – Quintana R.D. 9/10/1836 -  Sr. Joaquín María López Sr. Presidente de la Dirección General de Estudios</vt:lpstr>
      <vt:lpstr>Presentación de PowerPoint</vt:lpstr>
      <vt:lpstr>Presentación de PowerPoint</vt:lpstr>
      <vt:lpstr>Presentación de PowerPoint</vt:lpstr>
      <vt:lpstr>CERDOS  EN  L A  U N I V E R S I D A D  DE  BURGOS.</vt:lpstr>
      <vt:lpstr>Colegio de « San Nicolás de Barí de Burgos.</vt:lpstr>
      <vt:lpstr>El mundo rural, pagano del liberalismo</vt:lpstr>
      <vt:lpstr>Universidades y Colegios, facultades y educación secundaria</vt:lpstr>
      <vt:lpstr>Solicitud de un Instituto en Potes</vt:lpstr>
      <vt:lpstr>Conclusiones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primeros institutos provinciales. Vistos por la prensa del siglo XIX 1835-1845</dc:title>
  <dc:creator>Pablo</dc:creator>
  <cp:lastModifiedBy>Pablo</cp:lastModifiedBy>
  <cp:revision>97</cp:revision>
  <dcterms:created xsi:type="dcterms:W3CDTF">2026-06-17T05:54:11Z</dcterms:created>
  <dcterms:modified xsi:type="dcterms:W3CDTF">2026-07-02T22:30:49Z</dcterms:modified>
</cp:coreProperties>
</file>