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9" roundtripDataSignature="AMtx7mi5gJ3iU/WAgsDJk2knui3UbXQ+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ca-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e290bf644e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3e290bf644e_0_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Abrir con pregunta provocadora.</a:t>
            </a:r>
            <a:endParaRPr/>
          </a:p>
        </p:txBody>
      </p:sp>
      <p:sp>
        <p:nvSpPr>
          <p:cNvPr id="101" name="Google Shape;10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Dedicar 90 segundos a estas tres contribuciones.</a:t>
            </a:r>
            <a:endParaRPr/>
          </a:p>
        </p:txBody>
      </p:sp>
      <p:sp>
        <p:nvSpPr>
          <p:cNvPr id="116" name="Google Shape;11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Subrayar la precisión experimental.</a:t>
            </a:r>
            <a:endParaRPr/>
          </a:p>
        </p:txBody>
      </p:sp>
      <p:sp>
        <p:nvSpPr>
          <p:cNvPr id="131" name="Google Shape;13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290bf644e_0_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3e290bf644e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Subrayar la precisión experimental.</a:t>
            </a:r>
            <a:endParaRPr/>
          </a:p>
        </p:txBody>
      </p:sp>
      <p:sp>
        <p:nvSpPr>
          <p:cNvPr id="139" name="Google Shape;139;g3e290bf644e_0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e290bf644e_0_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3e290bf644e_0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Subrayar la precisión experimental.</a:t>
            </a:r>
            <a:endParaRPr/>
          </a:p>
        </p:txBody>
      </p:sp>
      <p:sp>
        <p:nvSpPr>
          <p:cNvPr id="145" name="Google Shape;145;g3e290bf644e_0_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2470450" y="2130425"/>
            <a:ext cx="2313900" cy="25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Calibri"/>
              <a:buNone/>
            </a:pPr>
            <a:r>
              <a:t/>
            </a:r>
            <a:endParaRPr sz="4000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Calibri"/>
              <a:buNone/>
            </a:pPr>
            <a:r>
              <a:rPr lang="ca-ES" sz="4000">
                <a:solidFill>
                  <a:srgbClr val="0000FF"/>
                </a:solidFill>
              </a:rPr>
              <a:t>Iruña, </a:t>
            </a:r>
            <a:r>
              <a:rPr lang="ca-ES" sz="4000">
                <a:solidFill>
                  <a:srgbClr val="0000FF"/>
                </a:solidFill>
                <a:highlight>
                  <a:srgbClr val="F8F9FA"/>
                </a:highlight>
              </a:rPr>
              <a:t>2026ko uztaila</a:t>
            </a:r>
            <a:endParaRPr sz="4000">
              <a:solidFill>
                <a:srgbClr val="0000FF"/>
              </a:solidFill>
              <a:highlight>
                <a:srgbClr val="F8F9FA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371600" y="4421075"/>
            <a:ext cx="6400800" cy="2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b="1" lang="ca-ES">
                <a:solidFill>
                  <a:schemeClr val="dk1"/>
                </a:solidFill>
              </a:rPr>
              <a:t>Jordi Satorra i Marín</a:t>
            </a:r>
            <a:endParaRPr b="1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ca-ES">
                <a:solidFill>
                  <a:schemeClr val="dk1"/>
                </a:solidFill>
              </a:rPr>
              <a:t>Institut Antoni de Martí i Franquès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ca-ES">
                <a:solidFill>
                  <a:schemeClr val="dk1"/>
                </a:solidFill>
              </a:rPr>
              <a:t>(Tarragona)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0" name="Google Shape;90;p1" title="unnam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300" y="514200"/>
            <a:ext cx="8185399" cy="161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title="Logo-2024-PNG-Cuadrado_Fondo-Azul-1-2048x204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4525" y="2436075"/>
            <a:ext cx="1985848" cy="1985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>
            <p:ph type="title"/>
          </p:nvPr>
        </p:nvSpPr>
        <p:spPr>
          <a:xfrm>
            <a:off x="457200" y="765725"/>
            <a:ext cx="3203700" cy="16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Difusión e invisibilidad</a:t>
            </a:r>
            <a:endParaRPr/>
          </a:p>
        </p:txBody>
      </p:sp>
      <p:sp>
        <p:nvSpPr>
          <p:cNvPr id="153" name="Google Shape;153;p7"/>
          <p:cNvSpPr txBox="1"/>
          <p:nvPr>
            <p:ph idx="1" type="body"/>
          </p:nvPr>
        </p:nvSpPr>
        <p:spPr>
          <a:xfrm>
            <a:off x="457200" y="2727550"/>
            <a:ext cx="3527100" cy="37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Limitaciones institucionales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Escasas redes de circulación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Tensión rigor/visibilidad</a:t>
            </a:r>
            <a:endParaRPr/>
          </a:p>
        </p:txBody>
      </p:sp>
      <p:pic>
        <p:nvPicPr>
          <p:cNvPr id="154" name="Google Shape;154;p7" title="72_18_BGG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1" y="436221"/>
            <a:ext cx="3527100" cy="6116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Recepción contemporánea</a:t>
            </a:r>
            <a:endParaRPr/>
          </a:p>
        </p:txBody>
      </p:sp>
      <p:sp>
        <p:nvSpPr>
          <p:cNvPr id="160" name="Google Shape;160;p8"/>
          <p:cNvSpPr txBox="1"/>
          <p:nvPr>
            <p:ph idx="1" type="body"/>
          </p:nvPr>
        </p:nvSpPr>
        <p:spPr>
          <a:xfrm>
            <a:off x="457200" y="1600200"/>
            <a:ext cx="3321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Revalorización historiográfica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Patrimonio científico catalán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Uso educativo actual</a:t>
            </a:r>
            <a:endParaRPr/>
          </a:p>
        </p:txBody>
      </p:sp>
      <p:pic>
        <p:nvPicPr>
          <p:cNvPr id="161" name="Google Shape;161;p8" title="IMG_2053-1024x68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0325" y="1989238"/>
            <a:ext cx="5044201" cy="3349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Conclusiones</a:t>
            </a:r>
            <a:endParaRPr/>
          </a:p>
        </p:txBody>
      </p:sp>
      <p:sp>
        <p:nvSpPr>
          <p:cNvPr id="167" name="Google Shape;16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Excelencia científica periférica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Conocimiento y legitimidad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Repensar la narrativa europea</a:t>
            </a:r>
            <a:endParaRPr/>
          </a:p>
        </p:txBody>
      </p:sp>
      <p:pic>
        <p:nvPicPr>
          <p:cNvPr id="168" name="Google Shape;168;p9" title="00zXd2gYLE4hIr4wQ5X9q56thi2r-CojvKGAQf-UZ0PC46GN_uZHSFFKFE-LXV9PfjD2k6LUtyXeqNHMhRzucdH7ZgzUU1LbtwxH_CQft6O514RtVTCAAnf4DWlqnJy5269WhJPEBtaBnGLZYDHYTuh2jgzRYIgWqVhT2QjRrv22GAvV01rAKku3RTs7QT-_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1985" y="1220750"/>
            <a:ext cx="2944340" cy="2208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9" title="Ij_xbBZJFJsk0eSAEo0AGktfZoEgui6KhgdIq7LEflhCNOwK3_QvlJ2r4Bx_F60tL9m35JZwrXxCg_DVeMQNnw50VfXP4bKYgT9qrHvUDNeEU7NioR9M2-hTlSKuuK1aiL05DlGJ2PIPCyuQv79ujwfunluW46dnU0Jr8BU-S_yWdqJ-Ae-97CrcJYBAQVf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957" y="3714501"/>
            <a:ext cx="8080444" cy="279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"/>
          <p:cNvSpPr txBox="1"/>
          <p:nvPr>
            <p:ph type="title"/>
          </p:nvPr>
        </p:nvSpPr>
        <p:spPr>
          <a:xfrm>
            <a:off x="457200" y="274650"/>
            <a:ext cx="28515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Gracias</a:t>
            </a:r>
            <a:endParaRPr/>
          </a:p>
        </p:txBody>
      </p:sp>
      <p:sp>
        <p:nvSpPr>
          <p:cNvPr id="175" name="Google Shape;175;p10"/>
          <p:cNvSpPr txBox="1"/>
          <p:nvPr>
            <p:ph idx="1" type="body"/>
          </p:nvPr>
        </p:nvSpPr>
        <p:spPr>
          <a:xfrm>
            <a:off x="457200" y="1600200"/>
            <a:ext cx="3036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«La periferia también produce ciencia»</a:t>
            </a:r>
            <a:endParaRPr sz="4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300"/>
          </a:p>
        </p:txBody>
      </p:sp>
      <p:pic>
        <p:nvPicPr>
          <p:cNvPr id="176" name="Google Shape;176;p10" title="IvPwcoajXI_bb71Xh3umRxDHe2ZDi8IHmMBvUAXYJyY_SCR6RlWupiIXNrnj0j0ZGmBtNF2xMbocBdArf6weKJNM7y5Y0OVtHygaT_h8FKSFx2Sg1VhnqKr4DaG4v6ey1OpUKv4DDYl3CDTSTvUkYLmBMQ-UFXK9E7hOXN135p5-4OU77qsy63jNIL75iKH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3200" y="625150"/>
            <a:ext cx="5271249" cy="5825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e290bf644e_0_42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ca-ES" sz="4860"/>
              <a:t>Antoni de Martí i Franquès</a:t>
            </a:r>
            <a:endParaRPr sz="486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Calibri"/>
              <a:buNone/>
            </a:pPr>
            <a:r>
              <a:rPr lang="ca-ES" sz="4860"/>
              <a:t>o</a:t>
            </a:r>
            <a:br>
              <a:rPr lang="ca-ES" sz="4860"/>
            </a:br>
            <a:r>
              <a:rPr lang="ca-ES" sz="4860"/>
              <a:t>¿Cuántos grandes científicos quedaron invisibles?</a:t>
            </a:r>
            <a:endParaRPr sz="4860"/>
          </a:p>
        </p:txBody>
      </p:sp>
      <p:pic>
        <p:nvPicPr>
          <p:cNvPr id="97" name="Google Shape;97;g3e290bf644e_0_42" title="7TPiIv_kkgWUA-hCaUbs6UE1GikmJfNUyTBJrr3OV7e-qRNiyvb23fBnsG8bN_h4eUm98gMTLO608wYyLhayrVpZPNU8R1caIb5REr8TrRbqPoxh7DVu5tkjXR9rzqAPbqef5ztti5nF1aySz1dWnEQaQla8HSn7WItbBEK64TL6LmE-F-P0gELCXU7TsM_a.jpg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59400" y="765725"/>
            <a:ext cx="8825175" cy="4728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Pregunta e hipótesis</a:t>
            </a:r>
            <a:endParaRPr/>
          </a:p>
        </p:txBody>
      </p:sp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457200" y="1600200"/>
            <a:ext cx="7781400" cy="21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¿Por qué un científico excelente fue poco reconocido? </a:t>
            </a:r>
            <a:r>
              <a:rPr b="1" lang="ca-ES" sz="3200">
                <a:solidFill>
                  <a:schemeClr val="dk1"/>
                </a:solidFill>
              </a:rPr>
              <a:t>Hipótesis: problema estructural, no epistemológico</a:t>
            </a:r>
            <a:endParaRPr b="1"/>
          </a:p>
        </p:txBody>
      </p:sp>
      <p:pic>
        <p:nvPicPr>
          <p:cNvPr id="105" name="Google Shape;105;p2" title="_eSXZXgCs3uW99K7Kg5ZgrDrqPKeaAFQzq7mOgkBsIQRjmOG4oVXM8A9T9y12wobMa71lCz308vVFyNOTv6HgjzZoyfLRjm4FOVjT69fAgccJHFRWvSpMz9up7RVL4sQIlsz8guaLWjXhZ-W_gHpjObfWT-TiB9P9iYNuUU4ihAbKf5ErmPAsDbKIdbncTHM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900" y="3783388"/>
            <a:ext cx="5044201" cy="2827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Contexto ilustrado</a:t>
            </a:r>
            <a:endParaRPr/>
          </a:p>
        </p:txBody>
      </p:sp>
      <p:sp>
        <p:nvSpPr>
          <p:cNvPr id="111" name="Google Shape;111;p3"/>
          <p:cNvSpPr txBox="1"/>
          <p:nvPr>
            <p:ph idx="1" type="body"/>
          </p:nvPr>
        </p:nvSpPr>
        <p:spPr>
          <a:xfrm>
            <a:off x="457200" y="1600200"/>
            <a:ext cx="27174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Revolución química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Centros vs periferias científicas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Cataluña en el sistema europeo</a:t>
            </a:r>
            <a:endParaRPr/>
          </a:p>
        </p:txBody>
      </p:sp>
      <p:pic>
        <p:nvPicPr>
          <p:cNvPr id="112" name="Google Shape;112;p3" title="pap8hhilBcQzwJQUVWS9WV_kQNPUqWCUTN8VbUtZLJb9cFCGK0fKP3CE5lHrLK7REWSAspmiID_qz1Rh0qxGCpfBX0iHT9-GZPMepPYcWUy1OGih2cOlxLCdjcRDl4swPt2db_CXJazYEbN2avs5bGr7NwqZXThMI40c2MbK3Tx3KB2uSkXSMV4eib5PZ14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4600" y="1499713"/>
            <a:ext cx="5664600" cy="4727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Aportaciones científicas clave</a:t>
            </a:r>
            <a:endParaRPr/>
          </a:p>
        </p:txBody>
      </p:sp>
      <p:sp>
        <p:nvSpPr>
          <p:cNvPr id="119" name="Google Shape;119;p4"/>
          <p:cNvSpPr txBox="1"/>
          <p:nvPr>
            <p:ph idx="1" type="body"/>
          </p:nvPr>
        </p:nvSpPr>
        <p:spPr>
          <a:xfrm>
            <a:off x="188925" y="1738250"/>
            <a:ext cx="3052800" cy="43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21% oxígeno en e</a:t>
            </a:r>
            <a:r>
              <a:rPr lang="ca-ES"/>
              <a:t>l aire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Sexualidad de las plantas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Meridiano y sistema métrico</a:t>
            </a:r>
            <a:endParaRPr/>
          </a:p>
        </p:txBody>
      </p:sp>
      <p:pic>
        <p:nvPicPr>
          <p:cNvPr id="120" name="Google Shape;120;p4" title="Dei594o4XuzPVMAFInwHQD_fOC8CydBbadeWup1TTf7P-fLHgmmRLl1IPMuUegu8wVb5AwMYr_dEtnMxhEi6fb983FwhqxSN3QwVDb_B7p4FPXeJGya5n6ERfHaFB-_6h6lfVTSt0v9oAftKVG3dmGFnm9GKkLakG1t1sA8vByZM6Mq2ICQ4N1ukbJqZuvvg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4125" y="1570038"/>
            <a:ext cx="5135563" cy="5135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Metodología experimental</a:t>
            </a:r>
            <a:endParaRPr/>
          </a:p>
        </p:txBody>
      </p:sp>
      <p:sp>
        <p:nvSpPr>
          <p:cNvPr id="126" name="Google Shape;126;p5"/>
          <p:cNvSpPr txBox="1"/>
          <p:nvPr>
            <p:ph idx="1" type="body"/>
          </p:nvPr>
        </p:nvSpPr>
        <p:spPr>
          <a:xfrm>
            <a:off x="356575" y="1549875"/>
            <a:ext cx="31869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Repetición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Cuantificación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 de variables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Prudencia interpretativa</a:t>
            </a:r>
            <a:endParaRPr/>
          </a:p>
        </p:txBody>
      </p:sp>
      <p:pic>
        <p:nvPicPr>
          <p:cNvPr id="127" name="Google Shape;127;p5" title="Y7wUDYJgrCyXEQ6JMxEqIL4JKCVFOQ7BO50WCGs5NJnOaq_NUlbc50D9SQN--fPlxGLIqlOsJk-dai7WOAkKgl4Pd0i163WeqkVghKrEwbB0ELcdK7DjwbWM8QtwRT7kr2CE-xjLAGbSixmqMQ7ggOGUZpNaDYvLQz5fou70N_6aA9R7gj5XYSrBMT4KP0lG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5875" y="1570038"/>
            <a:ext cx="5238750" cy="349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206800" y="933400"/>
            <a:ext cx="28674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ca-E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Caso emblemático</a:t>
            </a:r>
            <a:endParaRPr/>
          </a:p>
        </p:txBody>
      </p:sp>
      <p:sp>
        <p:nvSpPr>
          <p:cNvPr id="134" name="Google Shape;134;p6"/>
          <p:cNvSpPr txBox="1"/>
          <p:nvPr>
            <p:ph idx="1" type="body"/>
          </p:nvPr>
        </p:nvSpPr>
        <p:spPr>
          <a:xfrm>
            <a:off x="457200" y="2643700"/>
            <a:ext cx="2147400" cy="3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21% O₂ (1790)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a-E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Precisión compara-ble a la actual</a:t>
            </a:r>
            <a:endParaRPr/>
          </a:p>
        </p:txBody>
      </p:sp>
      <p:pic>
        <p:nvPicPr>
          <p:cNvPr id="135" name="Google Shape;135;p6" title="aire-martc3ad-franquc3a8s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9425" y="691350"/>
            <a:ext cx="4257200" cy="601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3e290bf644e_0_19" title="lopAaiSwQIIA7IsQgU406n9WKpTSFvpdCtN6RQIsn8ANsyHvD44skkO0Stmq-dD0CaRr7fjW9v-5gDunqR2fKKiYUSdAKsaVHTdiawff6N9dlXDUuydNbKKsglWwC8cWZ3Inu315g_lOb5veDeRSE56ThtI7gWUyl06_RTEBKgqVA1CePpuAZh0ufRnImoqh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463" y="1761974"/>
            <a:ext cx="8585075" cy="319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3e290bf644e_0_33" title="9zcqBLFFOQlT0g64cDzIaewIykR3Qzf88-MsxXcw0vgAbvmujikmoZBri5zSZtNY2SrAVEUigfJA7Ks3szXxdq1_1EBxOkMiane_oyP906IMbGkFO9Q1XYzpyfLzNQpds-pnD2pn0XJ62M55a9sAtU0wA0Rx9bTLSGDwBg0Qzptd541Y24Yyx9QOKVrmnpT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350" y="916625"/>
            <a:ext cx="8109624" cy="514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l'Office">
  <a:themeElements>
    <a:clrScheme name="Oficin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