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0" r:id="rId11"/>
    <p:sldId id="265" r:id="rId12"/>
    <p:sldId id="266" r:id="rId13"/>
    <p:sldId id="281" r:id="rId14"/>
    <p:sldId id="282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F391-4030-4797-ADBF-48C439B2FBCB}" type="datetimeFigureOut">
              <a:rPr lang="es-ES" smtClean="0"/>
              <a:pPr/>
              <a:t>20/05/2026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DB06-513A-478C-9844-B0C000081B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F391-4030-4797-ADBF-48C439B2FBCB}" type="datetimeFigureOut">
              <a:rPr lang="es-ES" smtClean="0"/>
              <a:pPr/>
              <a:t>20/05/2026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DB06-513A-478C-9844-B0C000081B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F391-4030-4797-ADBF-48C439B2FBCB}" type="datetimeFigureOut">
              <a:rPr lang="es-ES" smtClean="0"/>
              <a:pPr/>
              <a:t>20/05/2026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DB06-513A-478C-9844-B0C000081B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F391-4030-4797-ADBF-48C439B2FBCB}" type="datetimeFigureOut">
              <a:rPr lang="es-ES" smtClean="0"/>
              <a:pPr/>
              <a:t>20/05/2026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DB06-513A-478C-9844-B0C000081B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F391-4030-4797-ADBF-48C439B2FBCB}" type="datetimeFigureOut">
              <a:rPr lang="es-ES" smtClean="0"/>
              <a:pPr/>
              <a:t>20/05/2026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DB06-513A-478C-9844-B0C000081B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F391-4030-4797-ADBF-48C439B2FBCB}" type="datetimeFigureOut">
              <a:rPr lang="es-ES" smtClean="0"/>
              <a:pPr/>
              <a:t>20/05/2026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DB06-513A-478C-9844-B0C000081B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F391-4030-4797-ADBF-48C439B2FBCB}" type="datetimeFigureOut">
              <a:rPr lang="es-ES" smtClean="0"/>
              <a:pPr/>
              <a:t>20/05/2026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DB06-513A-478C-9844-B0C000081B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F391-4030-4797-ADBF-48C439B2FBCB}" type="datetimeFigureOut">
              <a:rPr lang="es-ES" smtClean="0"/>
              <a:pPr/>
              <a:t>20/05/2026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DB06-513A-478C-9844-B0C000081B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F391-4030-4797-ADBF-48C439B2FBCB}" type="datetimeFigureOut">
              <a:rPr lang="es-ES" smtClean="0"/>
              <a:pPr/>
              <a:t>20/05/2026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DB06-513A-478C-9844-B0C000081B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F391-4030-4797-ADBF-48C439B2FBCB}" type="datetimeFigureOut">
              <a:rPr lang="es-ES" smtClean="0"/>
              <a:pPr/>
              <a:t>20/05/2026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DB06-513A-478C-9844-B0C000081B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F391-4030-4797-ADBF-48C439B2FBCB}" type="datetimeFigureOut">
              <a:rPr lang="es-ES" smtClean="0"/>
              <a:pPr/>
              <a:t>20/05/2026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DB06-513A-478C-9844-B0C000081B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7F391-4030-4797-ADBF-48C439B2FBCB}" type="datetimeFigureOut">
              <a:rPr lang="es-ES" smtClean="0"/>
              <a:pPr/>
              <a:t>20/05/2026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FDB06-513A-478C-9844-B0C000081B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260649"/>
            <a:ext cx="7992888" cy="1296144"/>
          </a:xfrm>
        </p:spPr>
        <p:txBody>
          <a:bodyPr>
            <a:normAutofit/>
          </a:bodyPr>
          <a:lstStyle/>
          <a:p>
            <a:pPr algn="just"/>
            <a:r>
              <a:rPr lang="es-ES" sz="2400" b="1" i="1" dirty="0">
                <a:latin typeface="Arial" pitchFamily="34" charset="0"/>
                <a:cs typeface="Arial" pitchFamily="34" charset="0"/>
              </a:rPr>
              <a:t>El patrimonio arqueológico medieval del IES Santa Clara de Santander: aproximación histórica y proceso de </a:t>
            </a:r>
            <a:r>
              <a:rPr lang="es-ES" sz="2400" b="1" i="1" dirty="0" err="1" smtClean="0">
                <a:latin typeface="Arial" pitchFamily="34" charset="0"/>
                <a:cs typeface="Arial" pitchFamily="34" charset="0"/>
              </a:rPr>
              <a:t>musealización</a:t>
            </a:r>
            <a:r>
              <a:rPr lang="es-ES" sz="2400" b="1" i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s-ES" sz="2000" b="1" i="1" dirty="0" smtClean="0">
                <a:latin typeface="Arial" pitchFamily="34" charset="0"/>
                <a:cs typeface="Arial" pitchFamily="34" charset="0"/>
              </a:rPr>
              <a:t>Jesús </a:t>
            </a:r>
            <a:r>
              <a:rPr lang="es-ES" sz="2000" b="1" i="1" dirty="0" err="1" smtClean="0">
                <a:latin typeface="Arial" pitchFamily="34" charset="0"/>
                <a:cs typeface="Arial" pitchFamily="34" charset="0"/>
              </a:rPr>
              <a:t>Peñalva</a:t>
            </a:r>
            <a:r>
              <a:rPr lang="es-ES" sz="2000" b="1" i="1" dirty="0" smtClean="0">
                <a:latin typeface="Arial" pitchFamily="34" charset="0"/>
                <a:cs typeface="Arial" pitchFamily="34" charset="0"/>
              </a:rPr>
              <a:t> Gil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67544" y="5661248"/>
            <a:ext cx="8352928" cy="720080"/>
          </a:xfrm>
        </p:spPr>
        <p:txBody>
          <a:bodyPr>
            <a:noAutofit/>
          </a:bodyPr>
          <a:lstStyle/>
          <a:p>
            <a:r>
              <a:rPr lang="es-E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Vista Exterior: Ábside      (Edificios desaparecidos)     Vista Interior: Pórtico </a:t>
            </a:r>
          </a:p>
          <a:p>
            <a:r>
              <a:rPr lang="es-E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 Copias existentes en el IES Santa Clara, fecha aproximada 1890-1908</a:t>
            </a:r>
            <a:endParaRPr lang="es-ES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Imagen" descr="Claustro del antiguo Instituto Provincial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1772816"/>
            <a:ext cx="3816424" cy="3805559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6" name="5 Imagen" descr="IMGP0109 - copia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7" y="1704168"/>
            <a:ext cx="2756260" cy="381306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Visitas guiadas. </a:t>
            </a:r>
            <a:br>
              <a:rPr lang="es-ES" sz="2400" b="1" dirty="0" smtClean="0">
                <a:latin typeface="Arial" pitchFamily="34" charset="0"/>
                <a:cs typeface="Arial" pitchFamily="34" charset="0"/>
              </a:rPr>
            </a:b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Proyecto Reto: los miércoles del Museo Santa  Clara. </a:t>
            </a:r>
            <a:br>
              <a:rPr lang="es-ES" sz="2400" b="1" dirty="0" smtClean="0">
                <a:latin typeface="Arial" pitchFamily="34" charset="0"/>
                <a:cs typeface="Arial" pitchFamily="34" charset="0"/>
              </a:rPr>
            </a:b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Alumnos/as de 1º curso de CFGS Animación Sociocultural y Turística (mayo 2023)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Marcador de contenido" descr="IMG_20230518_16041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132856"/>
            <a:ext cx="4038600" cy="3020873"/>
          </a:xfrm>
          <a:ln w="9525">
            <a:solidFill>
              <a:schemeClr val="tx1"/>
            </a:solidFill>
          </a:ln>
        </p:spPr>
      </p:pic>
      <p:pic>
        <p:nvPicPr>
          <p:cNvPr id="6" name="5 Marcador de contenido" descr="IMG_20230518_16094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2132856"/>
            <a:ext cx="4038600" cy="3020873"/>
          </a:xfrm>
          <a:ln w="952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II.- Colección de piezas arquitectónicas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28592"/>
          </a:xfrm>
        </p:spPr>
        <p:txBody>
          <a:bodyPr>
            <a:normAutofit fontScale="85000" lnSpcReduction="20000"/>
          </a:bodyPr>
          <a:lstStyle/>
          <a:p>
            <a:r>
              <a:rPr lang="es-ES" sz="2600" dirty="0" smtClean="0">
                <a:latin typeface="Arial" pitchFamily="34" charset="0"/>
                <a:cs typeface="Arial" pitchFamily="34" charset="0"/>
              </a:rPr>
              <a:t>Características</a:t>
            </a:r>
          </a:p>
          <a:p>
            <a:pPr lvl="1"/>
            <a:r>
              <a:rPr lang="es-ES" dirty="0" smtClean="0"/>
              <a:t>Cantidad. Seis piezas integradas por tres capiteles, una ménsula, una clave y una lápida sepulcral</a:t>
            </a:r>
          </a:p>
          <a:p>
            <a:pPr lvl="1"/>
            <a:r>
              <a:rPr lang="es-ES" dirty="0" smtClean="0"/>
              <a:t>Material: piedra</a:t>
            </a:r>
          </a:p>
          <a:p>
            <a:pPr lvl="1"/>
            <a:r>
              <a:rPr lang="es-ES" dirty="0" smtClean="0"/>
              <a:t>Manifestación artística: escultura en relieve</a:t>
            </a:r>
          </a:p>
          <a:p>
            <a:pPr lvl="1"/>
            <a:r>
              <a:rPr lang="es-ES" dirty="0" smtClean="0"/>
              <a:t>Autoría: anónimo</a:t>
            </a:r>
          </a:p>
          <a:p>
            <a:pPr lvl="1"/>
            <a:r>
              <a:rPr lang="es-ES" dirty="0" smtClean="0"/>
              <a:t>Cronología: Siglos XIII-XIV d.C.</a:t>
            </a:r>
          </a:p>
          <a:p>
            <a:pPr lvl="1"/>
            <a:r>
              <a:rPr lang="es-ES" dirty="0" smtClean="0"/>
              <a:t>Iconografía religiosa cristiana: Santa Clara, Eva, alegoría del Paraíso, escudo heráldico, capitel funerario, rosa de cinco pétalos (Vera Cruz)</a:t>
            </a:r>
          </a:p>
          <a:p>
            <a:pPr lvl="1"/>
            <a:r>
              <a:rPr lang="es-ES" dirty="0" smtClean="0"/>
              <a:t>Estilo: pervivencia del Románico en época gótica</a:t>
            </a:r>
          </a:p>
          <a:p>
            <a:pPr lvl="1"/>
            <a:r>
              <a:rPr lang="es-ES" dirty="0" smtClean="0"/>
              <a:t>Importancia: piezas originales de gran valor artístico e histórico</a:t>
            </a:r>
          </a:p>
          <a:p>
            <a:pPr lvl="1"/>
            <a:r>
              <a:rPr lang="es-ES" dirty="0" smtClean="0"/>
              <a:t>Necesidad de una actuación de limpieza y conservación</a:t>
            </a:r>
          </a:p>
          <a:p>
            <a:pPr lvl="1"/>
            <a:endParaRPr lang="es-ES" dirty="0" smtClean="0"/>
          </a:p>
          <a:p>
            <a:pPr lvl="1"/>
            <a:endParaRPr lang="es-ES" dirty="0"/>
          </a:p>
          <a:p>
            <a:pPr lvl="1"/>
            <a:endParaRPr lang="es-ES" dirty="0" smtClean="0"/>
          </a:p>
          <a:p>
            <a:pPr lvl="1"/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4048" y="404664"/>
            <a:ext cx="3008313" cy="491654"/>
          </a:xfrm>
        </p:spPr>
        <p:txBody>
          <a:bodyPr>
            <a:norm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1.- Capitel de EVA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908720"/>
            <a:ext cx="3008313" cy="5217443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8" name="7 Marcador de contenido" descr="DSC082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51920" y="1624714"/>
            <a:ext cx="4895726" cy="3171206"/>
          </a:xfrm>
          <a:ln w="9525">
            <a:solidFill>
              <a:schemeClr val="tx1"/>
            </a:solidFill>
          </a:ln>
        </p:spPr>
      </p:pic>
      <p:pic>
        <p:nvPicPr>
          <p:cNvPr id="7" name="4 Marcador de contenido" descr="DSC08000(1)(1)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7826" t="5217" r="9702" b="4782"/>
          <a:stretch>
            <a:fillRect/>
          </a:stretch>
        </p:blipFill>
        <p:spPr>
          <a:xfrm>
            <a:off x="467544" y="620688"/>
            <a:ext cx="2881364" cy="5847473"/>
          </a:xfrm>
          <a:ln w="952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23928" y="332656"/>
            <a:ext cx="4680520" cy="922114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2.- Capitel vegetal: Alegoría del Paraíso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Marcador de contenido" descr="164872697239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1630" r="7125" b="1918"/>
          <a:stretch>
            <a:fillRect/>
          </a:stretch>
        </p:blipFill>
        <p:spPr>
          <a:xfrm>
            <a:off x="395536" y="548680"/>
            <a:ext cx="3168352" cy="5831249"/>
          </a:xfrm>
          <a:ln w="9525">
            <a:solidFill>
              <a:schemeClr val="tx1"/>
            </a:solidFill>
          </a:ln>
        </p:spPr>
      </p:pic>
      <p:pic>
        <p:nvPicPr>
          <p:cNvPr id="5" name="4 Imagen" descr="DSC08282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1196752"/>
            <a:ext cx="3816424" cy="2393946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6" name="5 Imagen" descr="DSC08027 (2).JPG"/>
          <p:cNvPicPr>
            <a:picLocks noChangeAspect="1"/>
          </p:cNvPicPr>
          <p:nvPr/>
        </p:nvPicPr>
        <p:blipFill>
          <a:blip r:embed="rId4" cstate="print"/>
          <a:srcRect t="7524" r="5079"/>
          <a:stretch>
            <a:fillRect/>
          </a:stretch>
        </p:blipFill>
        <p:spPr>
          <a:xfrm>
            <a:off x="4314510" y="3717032"/>
            <a:ext cx="3857890" cy="270892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067944" y="260648"/>
            <a:ext cx="4474840" cy="778098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3.- Ménsula de Santa Clara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Marcador de contenido" descr="DSC07991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512394"/>
            <a:ext cx="3466728" cy="5832335"/>
          </a:xfrm>
          <a:ln w="9525">
            <a:solidFill>
              <a:schemeClr val="tx1"/>
            </a:solidFill>
          </a:ln>
        </p:spPr>
      </p:pic>
      <p:pic>
        <p:nvPicPr>
          <p:cNvPr id="5" name="4 Imagen" descr="DSC08004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1124744"/>
            <a:ext cx="4376074" cy="508518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404664"/>
            <a:ext cx="5148064" cy="1368152"/>
          </a:xfrm>
        </p:spPr>
        <p:txBody>
          <a:bodyPr>
            <a:normAutofit fontScale="90000"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3.- Ménsula de Santa Clara. Hábito de monja: velo, toca, túnica; cordón franciscano y custodia </a:t>
            </a:r>
            <a:br>
              <a:rPr lang="es-ES" sz="2400" b="1" dirty="0" smtClean="0">
                <a:latin typeface="Arial" pitchFamily="34" charset="0"/>
                <a:cs typeface="Arial" pitchFamily="34" charset="0"/>
              </a:rPr>
            </a:b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(presenta fracturas en la roca)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Marcador de contenido" descr="DSC0800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276872"/>
            <a:ext cx="4690864" cy="3139361"/>
          </a:xfrm>
          <a:ln w="9525">
            <a:solidFill>
              <a:schemeClr val="tx1"/>
            </a:solidFill>
          </a:ln>
        </p:spPr>
      </p:pic>
      <p:pic>
        <p:nvPicPr>
          <p:cNvPr id="6" name="5 Marcador de contenido" descr="DSC08045 (2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36096" y="548680"/>
            <a:ext cx="3251200" cy="2215081"/>
          </a:xfrm>
          <a:ln w="9525">
            <a:solidFill>
              <a:schemeClr val="tx1"/>
            </a:solidFill>
          </a:ln>
        </p:spPr>
      </p:pic>
      <p:pic>
        <p:nvPicPr>
          <p:cNvPr id="7" name="6 Imagen" descr="DSC08041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3645024"/>
            <a:ext cx="3323861" cy="2492896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547664" y="260648"/>
            <a:ext cx="5915000" cy="706090"/>
          </a:xfrm>
        </p:spPr>
        <p:txBody>
          <a:bodyPr>
            <a:normAutofit fontScale="90000"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4.- Clave. Escudo del linaje Santa Cl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ara: cruz relicario ancorada, dos castillos, dos calderas y dos flores de lis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2 Imagen" descr="DSC08277.JPG"/>
          <p:cNvPicPr>
            <a:picLocks noChangeAspect="1"/>
          </p:cNvPicPr>
          <p:nvPr/>
        </p:nvPicPr>
        <p:blipFill>
          <a:blip r:embed="rId2" cstate="print"/>
          <a:srcRect l="4028" r="5330"/>
          <a:stretch>
            <a:fillRect/>
          </a:stretch>
        </p:blipFill>
        <p:spPr>
          <a:xfrm>
            <a:off x="395536" y="1484784"/>
            <a:ext cx="3183512" cy="4032448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4" name="3 Imagen" descr="_DSC94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1556792"/>
            <a:ext cx="5021559" cy="396044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4.- Clave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: Detalles de los emblemas heráldicos. </a:t>
            </a:r>
            <a:br>
              <a:rPr lang="es-ES" sz="2400" b="1" dirty="0" smtClean="0">
                <a:latin typeface="Arial" pitchFamily="34" charset="0"/>
                <a:cs typeface="Arial" pitchFamily="34" charset="0"/>
              </a:rPr>
            </a:b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Cruz relicario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Marcador de contenido" descr="DSC08936 (2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199" y="2060848"/>
            <a:ext cx="4422411" cy="3316808"/>
          </a:xfrm>
          <a:ln w="9525">
            <a:solidFill>
              <a:schemeClr val="tx1"/>
            </a:solidFill>
          </a:ln>
        </p:spPr>
      </p:pic>
      <p:pic>
        <p:nvPicPr>
          <p:cNvPr id="6" name="5 Marcador de contenido" descr="DSC08937 (2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20072" y="1988840"/>
            <a:ext cx="3309743" cy="3514522"/>
          </a:xfrm>
          <a:ln w="952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5.- Lápida sepulcral de Miguel González. Año 1280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Marcador de contenido" descr="DSC080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274763"/>
            <a:ext cx="8229600" cy="4629150"/>
          </a:xfrm>
          <a:ln w="952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5.- Lápida sepulcral. Inscripción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magen" descr="DSC08943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412776"/>
            <a:ext cx="7776864" cy="42614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s-ES" sz="2800" dirty="0" smtClean="0">
                <a:latin typeface="Arial" pitchFamily="34" charset="0"/>
                <a:cs typeface="Arial" pitchFamily="34" charset="0"/>
              </a:rPr>
              <a:t>Índice.</a:t>
            </a:r>
            <a:endParaRPr lang="es-E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ES" sz="2000" dirty="0">
                <a:latin typeface="Arial" pitchFamily="34" charset="0"/>
                <a:cs typeface="Arial" pitchFamily="34" charset="0"/>
              </a:rPr>
              <a:t>	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 Introducción</a:t>
            </a:r>
            <a:endParaRPr lang="es-ES" sz="2000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1.- Sección museística de Arqueología y Arte Medieval.</a:t>
            </a:r>
          </a:p>
          <a:p>
            <a:pPr algn="just">
              <a:buNone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2.- Colección de piezas arquitectónicas</a:t>
            </a:r>
          </a:p>
          <a:p>
            <a:pPr lvl="1" algn="just"/>
            <a:r>
              <a:rPr lang="es-ES" sz="2000" dirty="0" smtClean="0">
                <a:latin typeface="Arial" pitchFamily="34" charset="0"/>
                <a:cs typeface="Arial" pitchFamily="34" charset="0"/>
              </a:rPr>
              <a:t>Capitel de Eva</a:t>
            </a:r>
          </a:p>
          <a:p>
            <a:pPr lvl="1" algn="just"/>
            <a:r>
              <a:rPr lang="es-ES" sz="2000" dirty="0" smtClean="0">
                <a:latin typeface="Arial" pitchFamily="34" charset="0"/>
                <a:cs typeface="Arial" pitchFamily="34" charset="0"/>
              </a:rPr>
              <a:t>Capitel vegetal: alegoría del Paraíso o Vida Eterna</a:t>
            </a:r>
          </a:p>
          <a:p>
            <a:pPr lvl="1" algn="just"/>
            <a:r>
              <a:rPr lang="es-ES" sz="2000" dirty="0" smtClean="0">
                <a:latin typeface="Arial" pitchFamily="34" charset="0"/>
                <a:cs typeface="Arial" pitchFamily="34" charset="0"/>
              </a:rPr>
              <a:t>Ménsula de Santa Clara</a:t>
            </a:r>
          </a:p>
          <a:p>
            <a:pPr lvl="1" algn="just"/>
            <a:r>
              <a:rPr lang="es-ES" sz="2000" dirty="0" smtClean="0">
                <a:latin typeface="Arial" pitchFamily="34" charset="0"/>
                <a:cs typeface="Arial" pitchFamily="34" charset="0"/>
              </a:rPr>
              <a:t>Clave gótica con el escudo del linaje Santa Clara</a:t>
            </a:r>
          </a:p>
          <a:p>
            <a:pPr lvl="1" algn="just"/>
            <a:r>
              <a:rPr lang="es-ES" sz="2000" dirty="0" smtClean="0">
                <a:latin typeface="Arial" pitchFamily="34" charset="0"/>
                <a:cs typeface="Arial" pitchFamily="34" charset="0"/>
              </a:rPr>
              <a:t>Lápida sepulcral de 1280</a:t>
            </a:r>
          </a:p>
          <a:p>
            <a:pPr lvl="1" algn="just"/>
            <a:r>
              <a:rPr lang="es-ES" sz="2000" dirty="0" smtClean="0">
                <a:latin typeface="Arial" pitchFamily="34" charset="0"/>
                <a:cs typeface="Arial" pitchFamily="34" charset="0"/>
              </a:rPr>
              <a:t>Capitel funerario con escudo de águila</a:t>
            </a:r>
          </a:p>
          <a:p>
            <a:pPr algn="just">
              <a:buNone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3.- Aproximación histórica a los orígenes del convento Santa Clara</a:t>
            </a:r>
          </a:p>
          <a:p>
            <a:pPr algn="just">
              <a:buNone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	Conclusiones</a:t>
            </a:r>
          </a:p>
          <a:p>
            <a:pPr algn="just">
              <a:buNone/>
            </a:pPr>
            <a:endParaRPr lang="es-ES" sz="2000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5.- Lápida sepulcral. Reconstrucción de la inscripción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Marcador de contenido" descr="DSC02058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8229600" cy="889635"/>
          </a:xfrm>
          <a:ln w="9525">
            <a:solidFill>
              <a:schemeClr val="tx1"/>
            </a:solidFill>
          </a:ln>
        </p:spPr>
      </p:pic>
      <p:pic>
        <p:nvPicPr>
          <p:cNvPr id="7" name="6 Imagen" descr="AQUI IAZE  MG_1237(1).jpe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395536" y="2780928"/>
            <a:ext cx="8460437" cy="1070921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8" name="7 Imagen" descr="PERDONE  MG_1237.jpeg"/>
          <p:cNvPicPr>
            <a:picLocks noChangeAspect="1"/>
          </p:cNvPicPr>
          <p:nvPr/>
        </p:nvPicPr>
        <p:blipFill>
          <a:blip r:embed="rId4" cstate="print">
            <a:lum bright="-10000"/>
          </a:blip>
          <a:stretch>
            <a:fillRect/>
          </a:stretch>
        </p:blipFill>
        <p:spPr>
          <a:xfrm>
            <a:off x="395536" y="4221088"/>
            <a:ext cx="8460433" cy="126976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5.- Lápida sepulcral. Cruz procesional de la Vera Cruz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Marcador de contenido" descr="DSC00806 (2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457200" y="1660944"/>
            <a:ext cx="5050904" cy="3333207"/>
          </a:xfrm>
        </p:spPr>
      </p:pic>
      <p:pic>
        <p:nvPicPr>
          <p:cNvPr id="6" name="5 Marcador de contenido" descr="DSC00813 (2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940152" y="1196752"/>
            <a:ext cx="2570812" cy="2589039"/>
          </a:xfrm>
        </p:spPr>
      </p:pic>
      <p:pic>
        <p:nvPicPr>
          <p:cNvPr id="7" name="6 Imagen" descr="DSC00809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4005064"/>
            <a:ext cx="2779932" cy="234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6.- Capitel heráldico funerario: emblema de águila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Marcador de contenido" descr="DSC01671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12776"/>
            <a:ext cx="8229600" cy="43071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274638"/>
            <a:ext cx="4680520" cy="1570186"/>
          </a:xfrm>
        </p:spPr>
        <p:txBody>
          <a:bodyPr>
            <a:normAutofit/>
          </a:bodyPr>
          <a:lstStyle/>
          <a:p>
            <a:pPr algn="just"/>
            <a:r>
              <a:rPr lang="es-ES" sz="2400" b="1" dirty="0" smtClean="0">
                <a:latin typeface="Arial" pitchFamily="34" charset="0"/>
                <a:cs typeface="Arial" pitchFamily="34" charset="0"/>
              </a:rPr>
              <a:t>6.- Capitel heráldico funerario. </a:t>
            </a:r>
            <a:br>
              <a:rPr lang="es-ES" sz="2400" b="1" dirty="0" smtClean="0">
                <a:latin typeface="Arial" pitchFamily="34" charset="0"/>
                <a:cs typeface="Arial" pitchFamily="34" charset="0"/>
              </a:rPr>
            </a:b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Detalles: escudo, ángel tenante y mujer orante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7 Marcador de contenido" descr="DSC01674(1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76056" y="3717032"/>
            <a:ext cx="3750568" cy="2812926"/>
          </a:xfrm>
          <a:ln w="9525">
            <a:solidFill>
              <a:schemeClr val="tx1"/>
            </a:solidFill>
          </a:ln>
        </p:spPr>
      </p:pic>
      <p:pic>
        <p:nvPicPr>
          <p:cNvPr id="7" name="6 Marcador de contenido" descr="DSC01689(1)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148064" y="188640"/>
            <a:ext cx="3668669" cy="3311581"/>
          </a:xfrm>
          <a:ln w="9525">
            <a:solidFill>
              <a:schemeClr val="tx1"/>
            </a:solidFill>
          </a:ln>
        </p:spPr>
      </p:pic>
      <p:pic>
        <p:nvPicPr>
          <p:cNvPr id="9" name="8 Imagen" descr="DSC01672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2204864"/>
            <a:ext cx="3950636" cy="381642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III. Aproximación histórica: Nuevas hipótesis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56584"/>
          </a:xfrm>
        </p:spPr>
        <p:txBody>
          <a:bodyPr>
            <a:normAutofit fontScale="85000" lnSpcReduction="20000"/>
          </a:bodyPr>
          <a:lstStyle/>
          <a:p>
            <a:r>
              <a:rPr lang="es-ES" sz="2400" dirty="0">
                <a:latin typeface="Arial" pitchFamily="34" charset="0"/>
                <a:cs typeface="Arial" pitchFamily="34" charset="0"/>
              </a:rPr>
              <a:t>Acotar la fecha de fundación entre 1270-1279 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Año 1280, ya estaba fundado (lápida sepulcral).</a:t>
            </a:r>
          </a:p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Concesión de dos bulas papales en 1291</a:t>
            </a:r>
          </a:p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Concesión de privilegios reales: Sancho IV (1284-1295) y otros.</a:t>
            </a:r>
          </a:p>
          <a:p>
            <a:r>
              <a:rPr lang="es-ES" sz="2400" dirty="0">
                <a:latin typeface="Arial" pitchFamily="34" charset="0"/>
                <a:cs typeface="Arial" pitchFamily="34" charset="0"/>
              </a:rPr>
              <a:t>Identificar la posible fundadora 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María 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>Guitarte como probable esposa de Rodrigo García de 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Santander, marino al servicio de Alfonso X.</a:t>
            </a:r>
          </a:p>
          <a:p>
            <a:r>
              <a:rPr lang="es-ES" sz="2400" dirty="0">
                <a:latin typeface="Arial" pitchFamily="34" charset="0"/>
                <a:cs typeface="Arial" pitchFamily="34" charset="0"/>
              </a:rPr>
              <a:t>Identificar la imagen de Santa Clara 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como protectora de la ciudad (milagro de la custodia)</a:t>
            </a:r>
          </a:p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Identificar el capitel de Eva o de la alegoría del  pecado</a:t>
            </a:r>
          </a:p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Identificar el capitel vegetal como una alegoría del Paraíso o de la Vida Eterna</a:t>
            </a:r>
          </a:p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Identificar el escudo heráldico de la clave como perteneciente al linaje Santa Clara que adopta el apellido del convento</a:t>
            </a:r>
          </a:p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Identificar el capitel  heráldico funerario del águila como símbolo de ritual funerario </a:t>
            </a:r>
            <a:r>
              <a:rPr lang="es-ES" sz="2400" dirty="0" err="1" smtClean="0">
                <a:latin typeface="Arial" pitchFamily="34" charset="0"/>
                <a:cs typeface="Arial" pitchFamily="34" charset="0"/>
              </a:rPr>
              <a:t>postmorten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 y de ennoblecimiento de las élites locales</a:t>
            </a:r>
          </a:p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Culto a la Vera Cruz y poseedor de un </a:t>
            </a:r>
            <a:r>
              <a:rPr lang="es-ES" sz="2400" i="1" dirty="0" err="1" smtClean="0">
                <a:latin typeface="Arial" pitchFamily="34" charset="0"/>
                <a:cs typeface="Arial" pitchFamily="34" charset="0"/>
              </a:rPr>
              <a:t>lignum</a:t>
            </a:r>
            <a:r>
              <a:rPr lang="es-ES" sz="2400" i="1" dirty="0" smtClean="0">
                <a:latin typeface="Arial" pitchFamily="34" charset="0"/>
                <a:cs typeface="Arial" pitchFamily="34" charset="0"/>
              </a:rPr>
              <a:t> Crucis 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propio</a:t>
            </a:r>
          </a:p>
          <a:p>
            <a:endParaRPr lang="es-ES" sz="2400" dirty="0" smtClean="0"/>
          </a:p>
          <a:p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Conclusiones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256584"/>
          </a:xfrm>
        </p:spPr>
        <p:txBody>
          <a:bodyPr>
            <a:normAutofit lnSpcReduction="10000"/>
          </a:bodyPr>
          <a:lstStyle/>
          <a:p>
            <a:pPr algn="just"/>
            <a:r>
              <a:rPr lang="es-ES" sz="2400" b="1" dirty="0" smtClean="0">
                <a:latin typeface="Arial" pitchFamily="34" charset="0"/>
                <a:cs typeface="Arial" pitchFamily="34" charset="0"/>
              </a:rPr>
              <a:t>El nombre </a:t>
            </a:r>
            <a:r>
              <a:rPr lang="es-ES" sz="2400" b="1" dirty="0">
                <a:latin typeface="Arial" pitchFamily="34" charset="0"/>
                <a:cs typeface="Arial" pitchFamily="34" charset="0"/>
              </a:rPr>
              <a:t>actual 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>del IES Santa Clara de Santander </a:t>
            </a:r>
            <a:r>
              <a:rPr lang="es-ES" sz="2400" b="1" dirty="0">
                <a:latin typeface="Arial" pitchFamily="34" charset="0"/>
                <a:cs typeface="Arial" pitchFamily="34" charset="0"/>
              </a:rPr>
              <a:t>surge de su vinculación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con </a:t>
            </a:r>
            <a:r>
              <a:rPr lang="es-ES" sz="2400" b="1" dirty="0">
                <a:latin typeface="Arial" pitchFamily="34" charset="0"/>
                <a:cs typeface="Arial" pitchFamily="34" charset="0"/>
              </a:rPr>
              <a:t>el </a:t>
            </a:r>
            <a:r>
              <a:rPr lang="es-ES" sz="2400" b="1" dirty="0" err="1">
                <a:latin typeface="Arial" pitchFamily="34" charset="0"/>
                <a:cs typeface="Arial" pitchFamily="34" charset="0"/>
              </a:rPr>
              <a:t>exconvento</a:t>
            </a:r>
            <a:r>
              <a:rPr lang="es-ES" sz="2400" b="1" dirty="0">
                <a:latin typeface="Arial" pitchFamily="34" charset="0"/>
                <a:cs typeface="Arial" pitchFamily="34" charset="0"/>
              </a:rPr>
              <a:t> de clarisas 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>donde </a:t>
            </a:r>
            <a:r>
              <a:rPr lang="es-ES" sz="2400" b="1" dirty="0">
                <a:latin typeface="Arial" pitchFamily="34" charset="0"/>
                <a:cs typeface="Arial" pitchFamily="34" charset="0"/>
              </a:rPr>
              <a:t>fue instalado el primer Instituto Provincial de Enseñanza Media en Santander o Instituto Cántabro, en el año 1838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>. 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sz="2400" b="1" dirty="0" smtClean="0">
                <a:latin typeface="Arial" pitchFamily="34" charset="0"/>
                <a:cs typeface="Arial" pitchFamily="34" charset="0"/>
              </a:rPr>
              <a:t>Importante legado histórico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. Conocemos algo mejor los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orígenes del convento de Santa Clara de Santander 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y su destacado papel en la sociedad medieval santanderina.</a:t>
            </a:r>
          </a:p>
          <a:p>
            <a:pPr algn="just"/>
            <a:r>
              <a:rPr lang="es-ES" sz="2400" dirty="0" smtClean="0">
                <a:latin typeface="Arial" pitchFamily="34" charset="0"/>
                <a:cs typeface="Arial" pitchFamily="34" charset="0"/>
              </a:rPr>
              <a:t>Instalación de 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sección museística de Arqueología y Arte Medieva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l como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instrumento de protección y divulgación del patrimonio del Centro</a:t>
            </a:r>
          </a:p>
          <a:p>
            <a:pPr algn="just"/>
            <a:r>
              <a:rPr lang="es-ES" sz="2400" b="1" dirty="0" smtClean="0">
                <a:latin typeface="Arial" pitchFamily="34" charset="0"/>
                <a:cs typeface="Arial" pitchFamily="34" charset="0"/>
              </a:rPr>
              <a:t>Plan </a:t>
            </a:r>
            <a:r>
              <a:rPr lang="es-ES" sz="2400" b="1" smtClean="0">
                <a:latin typeface="Arial" pitchFamily="34" charset="0"/>
                <a:cs typeface="Arial" pitchFamily="34" charset="0"/>
              </a:rPr>
              <a:t>de </a:t>
            </a:r>
            <a:r>
              <a:rPr lang="es-ES" sz="2400" b="1" smtClean="0">
                <a:latin typeface="Arial" pitchFamily="34" charset="0"/>
                <a:cs typeface="Arial" pitchFamily="34" charset="0"/>
              </a:rPr>
              <a:t>difusión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y sensibilización 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a través del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Proyecto de visitas guiadas 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Reto: los miércoles del Museo Santa Clara</a:t>
            </a:r>
            <a:endParaRPr lang="es-ES" sz="2400" dirty="0">
              <a:latin typeface="Arial" pitchFamily="34" charset="0"/>
              <a:cs typeface="Arial" pitchFamily="34" charset="0"/>
            </a:endParaRP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Introducción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82453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s-ES" sz="2600" dirty="0" smtClean="0">
                <a:latin typeface="Arial" pitchFamily="34" charset="0"/>
                <a:cs typeface="Arial" pitchFamily="34" charset="0"/>
              </a:rPr>
              <a:t>¿Por qué nos llamamos IES Santa Clara?</a:t>
            </a:r>
          </a:p>
          <a:p>
            <a:pPr algn="just"/>
            <a:r>
              <a:rPr lang="es-ES" sz="2600" dirty="0" smtClean="0">
                <a:latin typeface="Arial" pitchFamily="34" charset="0"/>
                <a:cs typeface="Arial" pitchFamily="34" charset="0"/>
              </a:rPr>
              <a:t>Tema: Historia del convento de Santa Clara de Santander a través del patrimonio arqueológico y documental</a:t>
            </a:r>
          </a:p>
          <a:p>
            <a:pPr algn="just"/>
            <a:r>
              <a:rPr lang="es-ES" sz="2600" dirty="0" smtClean="0">
                <a:latin typeface="Arial" pitchFamily="34" charset="0"/>
                <a:cs typeface="Arial" pitchFamily="34" charset="0"/>
              </a:rPr>
              <a:t>Escasa atención historiográfica local</a:t>
            </a:r>
          </a:p>
          <a:p>
            <a:pPr marL="342900" lvl="1" indent="-342900" algn="just">
              <a:buFont typeface="Arial" pitchFamily="34" charset="0"/>
              <a:buChar char="•"/>
            </a:pPr>
            <a:r>
              <a:rPr lang="es-ES" dirty="0" smtClean="0"/>
              <a:t>Todas las fotos han sido realizadas por el autor, salvo las de la portada que proceden de copias existentes en el IES Santa Clara.</a:t>
            </a:r>
          </a:p>
          <a:p>
            <a:pPr algn="just"/>
            <a:r>
              <a:rPr lang="es-ES" sz="2600" dirty="0" smtClean="0">
                <a:latin typeface="Arial" pitchFamily="34" charset="0"/>
                <a:cs typeface="Arial" pitchFamily="34" charset="0"/>
              </a:rPr>
              <a:t>Objetivos: </a:t>
            </a:r>
          </a:p>
          <a:p>
            <a:pPr lvl="1" algn="just"/>
            <a:r>
              <a:rPr lang="es-ES" sz="2600" dirty="0" smtClean="0">
                <a:latin typeface="Arial" pitchFamily="34" charset="0"/>
                <a:cs typeface="Arial" pitchFamily="34" charset="0"/>
              </a:rPr>
              <a:t>Desentrañar el enigma sobre sus orígenes en el siglo XIII</a:t>
            </a:r>
          </a:p>
          <a:p>
            <a:pPr lvl="1" algn="just"/>
            <a:r>
              <a:rPr lang="es-ES" sz="2600" dirty="0" smtClean="0">
                <a:latin typeface="Arial" pitchFamily="34" charset="0"/>
                <a:cs typeface="Arial" pitchFamily="34" charset="0"/>
              </a:rPr>
              <a:t>Analizar las piezas escultóricas conservadas</a:t>
            </a:r>
          </a:p>
          <a:p>
            <a:pPr lvl="1" algn="just"/>
            <a:r>
              <a:rPr lang="es-ES" sz="2600" dirty="0" smtClean="0">
                <a:latin typeface="Arial" pitchFamily="34" charset="0"/>
                <a:cs typeface="Arial" pitchFamily="34" charset="0"/>
              </a:rPr>
              <a:t>Proteger y conservar</a:t>
            </a:r>
          </a:p>
          <a:p>
            <a:pPr lvl="1" algn="just"/>
            <a:r>
              <a:rPr lang="es-ES" sz="2600" dirty="0" smtClean="0">
                <a:latin typeface="Arial" pitchFamily="34" charset="0"/>
                <a:cs typeface="Arial" pitchFamily="34" charset="0"/>
              </a:rPr>
              <a:t>Difundir y divulga</a:t>
            </a:r>
            <a:r>
              <a:rPr lang="es-ES" dirty="0" smtClean="0"/>
              <a:t>r</a:t>
            </a:r>
          </a:p>
          <a:p>
            <a:pPr lvl="1">
              <a:buNone/>
            </a:pPr>
            <a:endParaRPr lang="es-ES" dirty="0" smtClean="0"/>
          </a:p>
          <a:p>
            <a:pPr lvl="1"/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850106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I. Sección museística de Arqueología y Arte Medieval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Adquisición de las piezas en 2019</a:t>
            </a:r>
          </a:p>
          <a:p>
            <a:r>
              <a:rPr lang="es-ES" sz="2400" dirty="0" err="1" smtClean="0">
                <a:latin typeface="Arial" pitchFamily="34" charset="0"/>
                <a:cs typeface="Arial" pitchFamily="34" charset="0"/>
              </a:rPr>
              <a:t>Musealización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1"/>
            <a:r>
              <a:rPr lang="es-ES" sz="2400" dirty="0" smtClean="0">
                <a:latin typeface="Arial" pitchFamily="34" charset="0"/>
                <a:cs typeface="Arial" pitchFamily="34" charset="0"/>
              </a:rPr>
              <a:t>Pedestales metálicos</a:t>
            </a:r>
          </a:p>
          <a:p>
            <a:pPr lvl="1"/>
            <a:r>
              <a:rPr lang="es-ES" sz="2400" dirty="0" smtClean="0">
                <a:latin typeface="Arial" pitchFamily="34" charset="0"/>
                <a:cs typeface="Arial" pitchFamily="34" charset="0"/>
              </a:rPr>
              <a:t>Indagación e investigación  histórica-artística</a:t>
            </a:r>
          </a:p>
          <a:p>
            <a:pPr lvl="1"/>
            <a:r>
              <a:rPr lang="es-ES" sz="2400" dirty="0" smtClean="0">
                <a:latin typeface="Arial" pitchFamily="34" charset="0"/>
                <a:cs typeface="Arial" pitchFamily="34" charset="0"/>
              </a:rPr>
              <a:t>Cartelas, mural y láminas explicativas</a:t>
            </a:r>
          </a:p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Divulgación</a:t>
            </a:r>
          </a:p>
          <a:p>
            <a:pPr lvl="1"/>
            <a:r>
              <a:rPr lang="es-ES" sz="2400" dirty="0" smtClean="0">
                <a:latin typeface="Arial" pitchFamily="34" charset="0"/>
                <a:cs typeface="Arial" pitchFamily="34" charset="0"/>
              </a:rPr>
              <a:t>Proyecto de visitas guiadas: RETO, miércoles del Museo Santa 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>C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lara, CFGS Animación Sociocultural y Turística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Pedestales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Marcador de contenido" descr="DSC0799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124744"/>
            <a:ext cx="6432714" cy="4824536"/>
          </a:xfrm>
          <a:ln w="952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1052736"/>
            <a:ext cx="2376264" cy="3456384"/>
          </a:xfrm>
        </p:spPr>
        <p:txBody>
          <a:bodyPr>
            <a:normAutofit/>
          </a:bodyPr>
          <a:lstStyle/>
          <a:p>
            <a:pPr algn="just"/>
            <a:r>
              <a:rPr lang="es-ES" sz="2400" b="1" dirty="0" smtClean="0">
                <a:latin typeface="Arial" pitchFamily="34" charset="0"/>
                <a:cs typeface="Arial" pitchFamily="34" charset="0"/>
              </a:rPr>
              <a:t>Ocho Cartelas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400" dirty="0" smtClean="0">
                <a:latin typeface="Arial" pitchFamily="34" charset="0"/>
                <a:cs typeface="Arial" pitchFamily="34" charset="0"/>
              </a:rPr>
            </a:br>
            <a:r>
              <a:rPr lang="es-ES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4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>Colaboración de los departamentos  didácticos de Lenguas Clásicas y Modernas y de sus alumnos/as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Marcador de contenido" descr="Cartela DSC01712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63888" y="404664"/>
            <a:ext cx="4832334" cy="6048393"/>
          </a:xfrm>
          <a:ln w="952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1556792"/>
            <a:ext cx="2088232" cy="1296144"/>
          </a:xfrm>
        </p:spPr>
        <p:txBody>
          <a:bodyPr>
            <a:normAutofit fontScale="90000"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Mural explicativo </a:t>
            </a:r>
            <a:br>
              <a:rPr lang="es-ES" sz="2400" b="1" dirty="0" smtClean="0">
                <a:latin typeface="Arial" pitchFamily="34" charset="0"/>
                <a:cs typeface="Arial" pitchFamily="34" charset="0"/>
              </a:rPr>
            </a:br>
            <a:r>
              <a:rPr lang="es-ES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400" b="1" dirty="0" smtClean="0">
                <a:latin typeface="Arial" pitchFamily="34" charset="0"/>
                <a:cs typeface="Arial" pitchFamily="34" charset="0"/>
              </a:rPr>
            </a:b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(J. </a:t>
            </a:r>
            <a:r>
              <a:rPr lang="es-ES" sz="2000" b="1" dirty="0" err="1" smtClean="0">
                <a:latin typeface="Arial" pitchFamily="34" charset="0"/>
                <a:cs typeface="Arial" pitchFamily="34" charset="0"/>
              </a:rPr>
              <a:t>Peñalva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 2023)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Marcador de contenido" descr="1773919655967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47864" y="332656"/>
            <a:ext cx="4936738" cy="6018284"/>
          </a:xfrm>
          <a:ln w="952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Catorce láminas explicativas </a:t>
            </a:r>
            <a:r>
              <a:rPr lang="es-ES" sz="1600" b="1" dirty="0" smtClean="0">
                <a:latin typeface="Arial" pitchFamily="34" charset="0"/>
                <a:cs typeface="Arial" pitchFamily="34" charset="0"/>
              </a:rPr>
              <a:t>(J. </a:t>
            </a:r>
            <a:r>
              <a:rPr lang="es-ES" sz="1600" b="1" dirty="0" err="1" smtClean="0">
                <a:latin typeface="Arial" pitchFamily="34" charset="0"/>
                <a:cs typeface="Arial" pitchFamily="34" charset="0"/>
              </a:rPr>
              <a:t>Peñalva</a:t>
            </a:r>
            <a:r>
              <a:rPr lang="es-ES" sz="1600" b="1" dirty="0" smtClean="0">
                <a:latin typeface="Arial" pitchFamily="34" charset="0"/>
                <a:cs typeface="Arial" pitchFamily="34" charset="0"/>
              </a:rPr>
              <a:t> 2023)</a:t>
            </a:r>
            <a:endParaRPr lang="es-ES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Marcador de contenido" descr="IMG-20260423-WA0009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980728"/>
            <a:ext cx="7655142" cy="5400600"/>
          </a:xfrm>
          <a:ln w="952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es-ES" dirty="0"/>
              <a:t/>
            </a:r>
            <a:br>
              <a:rPr lang="es-ES" dirty="0"/>
            </a:br>
            <a:r>
              <a:rPr lang="es-ES" sz="2700" b="1" dirty="0">
                <a:latin typeface="Arial" pitchFamily="34" charset="0"/>
                <a:cs typeface="Arial" pitchFamily="34" charset="0"/>
              </a:rPr>
              <a:t>S</a:t>
            </a:r>
            <a:r>
              <a:rPr lang="es-ES" sz="2700" b="1" dirty="0" smtClean="0">
                <a:latin typeface="Arial" pitchFamily="34" charset="0"/>
                <a:cs typeface="Arial" pitchFamily="34" charset="0"/>
              </a:rPr>
              <a:t>ección museística de Arqueología y Arte Medieval. Vestíbulo del Instituto (2023)</a:t>
            </a:r>
            <a:endParaRPr lang="es-ES" sz="27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Marcador de contenido" descr="DSC01716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132856"/>
            <a:ext cx="8229600" cy="2353561"/>
          </a:xfrm>
          <a:ln w="952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785</TotalTime>
  <Words>677</Words>
  <Application>Microsoft Office PowerPoint</Application>
  <PresentationFormat>Presentación en pantalla (4:3)</PresentationFormat>
  <Paragraphs>81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Tema de Office</vt:lpstr>
      <vt:lpstr>El patrimonio arqueológico medieval del IES Santa Clara de Santander: aproximación histórica y proceso de musealización. Jesús Peñalva Gil</vt:lpstr>
      <vt:lpstr>Índice.</vt:lpstr>
      <vt:lpstr>Introducción</vt:lpstr>
      <vt:lpstr>I. Sección museística de Arqueología y Arte Medieval</vt:lpstr>
      <vt:lpstr>Pedestales</vt:lpstr>
      <vt:lpstr>Ocho Cartelas  Colaboración de los departamentos  didácticos de Lenguas Clásicas y Modernas y de sus alumnos/as</vt:lpstr>
      <vt:lpstr>Mural explicativo   (J. Peñalva 2023)</vt:lpstr>
      <vt:lpstr>Catorce láminas explicativas (J. Peñalva 2023)</vt:lpstr>
      <vt:lpstr> Sección museística de Arqueología y Arte Medieval. Vestíbulo del Instituto (2023)</vt:lpstr>
      <vt:lpstr>Visitas guiadas.  Proyecto Reto: los miércoles del Museo Santa  Clara.  Alumnos/as de 1º curso de CFGS Animación Sociocultural y Turística (mayo 2023)</vt:lpstr>
      <vt:lpstr>II.- Colección de piezas arquitectónicas</vt:lpstr>
      <vt:lpstr>1.- Capitel de EVA</vt:lpstr>
      <vt:lpstr>2.- Capitel vegetal: Alegoría del Paraíso</vt:lpstr>
      <vt:lpstr>3.- Ménsula de Santa Clara</vt:lpstr>
      <vt:lpstr>3.- Ménsula de Santa Clara. Hábito de monja: velo, toca, túnica; cordón franciscano y custodia  (presenta fracturas en la roca)</vt:lpstr>
      <vt:lpstr>4.- Clave. Escudo del linaje Santa Clara: cruz relicario ancorada, dos castillos, dos calderas y dos flores de lis</vt:lpstr>
      <vt:lpstr>4.- Clave: Detalles de los emblemas heráldicos.  Cruz relicario</vt:lpstr>
      <vt:lpstr>5.- Lápida sepulcral de Miguel González. Año 1280</vt:lpstr>
      <vt:lpstr>5.- Lápida sepulcral. Inscripción</vt:lpstr>
      <vt:lpstr>5.- Lápida sepulcral. Reconstrucción de la inscripción</vt:lpstr>
      <vt:lpstr>5.- Lápida sepulcral. Cruz procesional de la Vera Cruz</vt:lpstr>
      <vt:lpstr>6.- Capitel heráldico funerario: emblema de águila</vt:lpstr>
      <vt:lpstr>6.- Capitel heráldico funerario.  Detalles: escudo, ángel tenante y mujer orante</vt:lpstr>
      <vt:lpstr>III. Aproximación histórica: Nuevas hipótesis</vt:lpstr>
      <vt:lpstr>Conclusiones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patrimonio arqueológico medieval del IES Santa Clara de Santander: aproximación histórica y proceso de musealización</dc:title>
  <dc:creator>jesus</dc:creator>
  <cp:lastModifiedBy>jesus</cp:lastModifiedBy>
  <cp:revision>32</cp:revision>
  <dcterms:created xsi:type="dcterms:W3CDTF">2026-05-19T22:44:25Z</dcterms:created>
  <dcterms:modified xsi:type="dcterms:W3CDTF">2026-05-20T13:07:47Z</dcterms:modified>
</cp:coreProperties>
</file>