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2" r:id="rId12"/>
    <p:sldId id="267" r:id="rId13"/>
    <p:sldId id="268" r:id="rId14"/>
    <p:sldId id="269" r:id="rId15"/>
    <p:sldId id="271" r:id="rId16"/>
    <p:sldId id="27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2" d="100"/>
          <a:sy n="82" d="100"/>
        </p:scale>
        <p:origin x="82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084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322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7086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783250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2317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5/28/2026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49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5/28/2026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71108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87064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073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7173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082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289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4293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5/28/2026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11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5/28/2026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771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5/28/2026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643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194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9306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g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microsoft.com/office/2007/relationships/hdphoto" Target="../media/hdphoto4.wdp"/><Relationship Id="rId4" Type="http://schemas.openxmlformats.org/officeDocument/2006/relationships/image" Target="../media/image39.png"/><Relationship Id="rId9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jpeg"/><Relationship Id="rId4" Type="http://schemas.microsoft.com/office/2007/relationships/hdphoto" Target="../media/hdphoto6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g"/><Relationship Id="rId5" Type="http://schemas.openxmlformats.org/officeDocument/2006/relationships/image" Target="../media/image48.jpg"/><Relationship Id="rId4" Type="http://schemas.openxmlformats.org/officeDocument/2006/relationships/image" Target="../media/image47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837944" y="1447800"/>
            <a:ext cx="8257032" cy="3329581"/>
          </a:xfrm>
        </p:spPr>
        <p:txBody>
          <a:bodyPr>
            <a:normAutofit/>
          </a:bodyPr>
          <a:lstStyle/>
          <a:p>
            <a:pPr algn="ctr"/>
            <a:r>
              <a:rPr lang="es-ES" sz="4400" b="1" dirty="0"/>
              <a:t>APROXIMACIÓN HISTÓRICA A UN PATRIMONIO EDUCATIVO: EL IES. LUCUS AUGUSTI</a:t>
            </a:r>
            <a:endParaRPr lang="es-ES" sz="3600" dirty="0"/>
          </a:p>
        </p:txBody>
      </p:sp>
      <p:sp>
        <p:nvSpPr>
          <p:cNvPr id="3" name="CuadroTexto 2"/>
          <p:cNvSpPr txBox="1"/>
          <p:nvPr/>
        </p:nvSpPr>
        <p:spPr>
          <a:xfrm flipH="1">
            <a:off x="6812280" y="5449390"/>
            <a:ext cx="4717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XIX Jornadas ANPDPIH, Pamplona, 2026</a:t>
            </a:r>
          </a:p>
        </p:txBody>
      </p:sp>
    </p:spTree>
    <p:extLst>
      <p:ext uri="{BB962C8B-B14F-4D97-AF65-F5344CB8AC3E}">
        <p14:creationId xmlns:p14="http://schemas.microsoft.com/office/powerpoint/2010/main" val="1158054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C:\Users\Antonio\Pictures\FOTOS INSTITUTO\Libros de matrícula\libro matrículas 4.JPG"/>
          <p:cNvPicPr/>
          <p:nvPr/>
        </p:nvPicPr>
        <p:blipFill rotWithShape="1">
          <a:blip r:embed="rId2" cstate="print"/>
          <a:srcRect l="10945" t="18189" r="14308" b="9499"/>
          <a:stretch/>
        </p:blipFill>
        <p:spPr bwMode="auto">
          <a:xfrm>
            <a:off x="435429" y="130628"/>
            <a:ext cx="4333282" cy="30567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4961837" y="245228"/>
            <a:ext cx="59554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dirty="0"/>
              <a:t>Patrimonio  Documental  I</a:t>
            </a:r>
            <a:endParaRPr lang="es-ES" sz="3600" dirty="0"/>
          </a:p>
        </p:txBody>
      </p:sp>
      <p:pic>
        <p:nvPicPr>
          <p:cNvPr id="6" name="Imagen 5" descr="C:\Users\Antonio\Documents\HISTORIA DEL INSTITUTO PROVINCIAL\FOTOGRAFIAS iNSTITUTO\Diploma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43594" y="939471"/>
            <a:ext cx="3735978" cy="245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842" y="3395288"/>
            <a:ext cx="3801608" cy="3336438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868" y="3694738"/>
            <a:ext cx="5024845" cy="292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352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222" y="1333762"/>
            <a:ext cx="3550367" cy="4946904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4929079" y="358203"/>
            <a:ext cx="60711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 dirty="0"/>
              <a:t>Patrimonio  Documental  II</a:t>
            </a:r>
            <a:endParaRPr lang="es-ES" sz="3600" dirty="0"/>
          </a:p>
        </p:txBody>
      </p:sp>
      <p:pic>
        <p:nvPicPr>
          <p:cNvPr id="7" name="Imagen 6" descr="C:\Users\Antonio\Documents\EXPOSICIONES\Exp. Profesores escritores\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641" y="4315968"/>
            <a:ext cx="3094896" cy="2348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7589" y="1333762"/>
            <a:ext cx="3081964" cy="263363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74" y="229344"/>
            <a:ext cx="2985863" cy="3345960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1030772" y="3782732"/>
            <a:ext cx="1628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Exposiciones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664"/>
          <a:stretch/>
        </p:blipFill>
        <p:spPr>
          <a:xfrm>
            <a:off x="4933318" y="1339858"/>
            <a:ext cx="3550367" cy="1302758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5891" y="4152064"/>
            <a:ext cx="1476766" cy="239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78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77690" y="288434"/>
            <a:ext cx="4672149" cy="757773"/>
          </a:xfrm>
        </p:spPr>
        <p:txBody>
          <a:bodyPr/>
          <a:lstStyle/>
          <a:p>
            <a:r>
              <a:rPr lang="es-ES" sz="3600" b="1" dirty="0"/>
              <a:t>Material didáctico  I</a:t>
            </a:r>
          </a:p>
        </p:txBody>
      </p:sp>
      <p:pic>
        <p:nvPicPr>
          <p:cNvPr id="4" name="Imagen 3" descr="C:\Users\Antonio\Desktop\DOCUMENTOS WORD\YA PUBLICADOS\175 AÑOS\IMAGENES\banco optica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954" y="4329339"/>
            <a:ext cx="5425440" cy="2425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 descr="C:\Users\Antonio\Desktop\ANTONIO\FOTOGRAFÍAS E ILUSTRACIONES\INSTITUTO\fotos IES Lucus Augusti Lugo\Vitrinas.jpg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216" y="1149531"/>
            <a:ext cx="4290831" cy="3076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n 5" descr="C:\Users\Antonio\Desktop\ANTONIO\FOTOGRAFÍAS E ILUSTRACIONES\INSTITUTO\ILUSTR. INSTITUTO\alcohismo.jpg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004" y="502920"/>
            <a:ext cx="3666309" cy="2914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n 6" descr="C:\Users\Antonio\Desktop\DOCUMENTOS WORD\HISTORIA DEL INSTITUTO PROVINCIAL\laminas murales.rest\laminas\PB224176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4" t="2221" r="3057" b="1810"/>
          <a:stretch/>
        </p:blipFill>
        <p:spPr bwMode="auto">
          <a:xfrm>
            <a:off x="426719" y="3601811"/>
            <a:ext cx="1670050" cy="22669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magen 7" descr="C:\Users\Antonio\Desktop\DOCUMENTOS WORD\HISTORIA DEL INSTITUTO PROVINCIAL\laminas murales.rest\laminas\PB224228.JP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4" t="2273" b="2235"/>
          <a:stretch/>
        </p:blipFill>
        <p:spPr bwMode="auto">
          <a:xfrm>
            <a:off x="2345417" y="3601811"/>
            <a:ext cx="1721485" cy="2286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68287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C:\Users\Antonio\Desktop\ANTONIO\FOTOGRAFÍAS E ILUSTRACIONES\INSTITUTO\fotos IES Lucus Augusti Lugo\GLOBO LUCUS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695" y="1231230"/>
            <a:ext cx="3762102" cy="489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ángulo 4"/>
          <p:cNvSpPr/>
          <p:nvPr/>
        </p:nvSpPr>
        <p:spPr>
          <a:xfrm>
            <a:off x="5905554" y="266002"/>
            <a:ext cx="48173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dirty="0"/>
              <a:t>Material didáctico  II</a:t>
            </a:r>
            <a:endParaRPr lang="es-ES" sz="3600" dirty="0"/>
          </a:p>
        </p:txBody>
      </p:sp>
      <p:pic>
        <p:nvPicPr>
          <p:cNvPr id="6" name="Imagen 5" descr="C:\Users\Antonio\Desktop\DOCUMENTOS WORD\INSTITUTO\EXPOSICIONES\Exposición cristales\04 [1600x1200].JP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294" y="1231230"/>
            <a:ext cx="3585936" cy="2568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 descr="C:\Users\Antonio\Desktop\DOCUMENTOS WORD\INSTITUTO\EXPOSICIONES\Exposición cristales\13 [1600x1200]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5310" y="4054649"/>
            <a:ext cx="3596640" cy="24127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9182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5301472" y="605637"/>
            <a:ext cx="45945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dirty="0"/>
              <a:t>Patrimonio  Artístico</a:t>
            </a:r>
            <a:endParaRPr lang="es-ES" sz="3600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7" name="Obje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0163629"/>
              </p:ext>
            </p:extLst>
          </p:nvPr>
        </p:nvGraphicFramePr>
        <p:xfrm>
          <a:off x="290509" y="457200"/>
          <a:ext cx="4344679" cy="32522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" r:id="rId2" imgW="4514163" imgH="3383156" progId="PowerPoint.Slide.12">
                  <p:embed/>
                </p:oleObj>
              </mc:Choice>
              <mc:Fallback>
                <p:oleObj name="Diapositiva" r:id="rId2" imgW="4514163" imgH="3383156" progId="PowerPoint.Slide.12">
                  <p:embed/>
                  <p:pic>
                    <p:nvPicPr>
                      <p:cNvPr id="7" name="Objeto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509" y="457200"/>
                        <a:ext cx="4344679" cy="32522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Imagen 7" descr="C:\Users\Antonio\Documents\Ponencia Huesca\CAMPOS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194" y="3944984"/>
            <a:ext cx="2257275" cy="2542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6251" y="1467395"/>
            <a:ext cx="2478196" cy="354099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720" y="2927087"/>
            <a:ext cx="3530857" cy="3726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7447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7521444" cy="338763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555" y="3470365"/>
            <a:ext cx="7521445" cy="3387635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52532" y="4794850"/>
            <a:ext cx="3315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Actuales locales del Museo </a:t>
            </a:r>
          </a:p>
        </p:txBody>
      </p:sp>
    </p:spTree>
    <p:extLst>
      <p:ext uri="{BB962C8B-B14F-4D97-AF65-F5344CB8AC3E}">
        <p14:creationId xmlns:p14="http://schemas.microsoft.com/office/powerpoint/2010/main" val="24695719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660572" y="4720046"/>
            <a:ext cx="4458788" cy="918754"/>
          </a:xfrm>
        </p:spPr>
        <p:txBody>
          <a:bodyPr>
            <a:noAutofit/>
          </a:bodyPr>
          <a:lstStyle/>
          <a:p>
            <a:r>
              <a:rPr lang="es-ES" sz="3600" b="1"/>
              <a:t>Muchas gracias </a:t>
            </a:r>
            <a:endParaRPr lang="es-ES" sz="3600" b="1" dirty="0"/>
          </a:p>
        </p:txBody>
      </p:sp>
      <p:pic>
        <p:nvPicPr>
          <p:cNvPr id="4" name="Imagen 3" descr="C:\Users\Antonio\Pictures\Fotografía Lucus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955" y="1018903"/>
            <a:ext cx="8894736" cy="317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4675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854926" y="256447"/>
            <a:ext cx="8151223" cy="1575889"/>
          </a:xfrm>
        </p:spPr>
        <p:txBody>
          <a:bodyPr>
            <a:normAutofit fontScale="90000"/>
          </a:bodyPr>
          <a:lstStyle/>
          <a:p>
            <a:br>
              <a:rPr lang="es-ES" sz="2400" dirty="0"/>
            </a:br>
            <a:br>
              <a:rPr lang="es-ES" sz="2400" dirty="0"/>
            </a:br>
            <a:br>
              <a:rPr lang="es-ES" sz="2400" dirty="0"/>
            </a:br>
            <a:br>
              <a:rPr lang="es-ES" sz="2400" dirty="0"/>
            </a:br>
            <a:r>
              <a:rPr lang="es-ES" sz="2400" dirty="0"/>
              <a:t>Punto de partida:  un  aniversario  y una tesis doctoral.</a:t>
            </a:r>
            <a:br>
              <a:rPr lang="es-ES" sz="2400" dirty="0"/>
            </a:br>
            <a:br>
              <a:rPr lang="es-ES" sz="2400" dirty="0"/>
            </a:br>
            <a:r>
              <a:rPr lang="es-ES" sz="2400" b="1" dirty="0"/>
              <a:t>150 años de un modelo de enseñanza secundario, público y laico</a:t>
            </a:r>
            <a:br>
              <a:rPr lang="es-ES" sz="1400" b="1" dirty="0"/>
            </a:br>
            <a:endParaRPr lang="es-ES" sz="1400" b="1" dirty="0"/>
          </a:p>
        </p:txBody>
      </p:sp>
      <p:pic>
        <p:nvPicPr>
          <p:cNvPr id="4" name="Imagen 3" descr="C:\Users\Antonio\Documents\20231030_163152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9"/>
          <a:stretch/>
        </p:blipFill>
        <p:spPr bwMode="auto">
          <a:xfrm>
            <a:off x="813816" y="2390773"/>
            <a:ext cx="2246811" cy="32099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n 4" descr="C:\Users\Antonio\Documents\Ponencia Huesca\Libro del CL aniversario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6"/>
          <a:stretch/>
        </p:blipFill>
        <p:spPr bwMode="auto">
          <a:xfrm>
            <a:off x="3566317" y="2390774"/>
            <a:ext cx="2408511" cy="32099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888" y="1609344"/>
            <a:ext cx="3159690" cy="4549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456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5130" y="208878"/>
            <a:ext cx="9404723" cy="1400530"/>
          </a:xfrm>
        </p:spPr>
        <p:txBody>
          <a:bodyPr/>
          <a:lstStyle/>
          <a:p>
            <a:r>
              <a:rPr lang="es-ES" dirty="0"/>
              <a:t>Una activa etapa: 1999-2012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45130" y="1609408"/>
            <a:ext cx="8946541" cy="4195481"/>
          </a:xfrm>
        </p:spPr>
        <p:txBody>
          <a:bodyPr/>
          <a:lstStyle/>
          <a:p>
            <a:r>
              <a:rPr lang="es-ES" dirty="0"/>
              <a:t>Relaciones con el MUPEGA</a:t>
            </a:r>
          </a:p>
          <a:p>
            <a:r>
              <a:rPr lang="es-ES" dirty="0"/>
              <a:t>Programas ARCE</a:t>
            </a:r>
          </a:p>
          <a:p>
            <a:r>
              <a:rPr lang="es-ES" dirty="0"/>
              <a:t>Jornadas de Institutos Históricos</a:t>
            </a:r>
          </a:p>
          <a:p>
            <a:r>
              <a:rPr lang="es-ES" dirty="0"/>
              <a:t>Sala-Museo</a:t>
            </a:r>
          </a:p>
          <a:p>
            <a:r>
              <a:rPr lang="es-ES" dirty="0"/>
              <a:t>Publicaciones</a:t>
            </a:r>
          </a:p>
        </p:txBody>
      </p:sp>
      <p:pic>
        <p:nvPicPr>
          <p:cNvPr id="4" name="Imagen 3" descr="C:\Users\Antonio\Documents\HISTORIA DEL INSTITUTO PROVINCIAL\FOTOGRAFIAS iNSTITUTO\Portada Libro II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107" y="3971108"/>
            <a:ext cx="3714647" cy="2612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702" y="1526676"/>
            <a:ext cx="5952414" cy="505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434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959" y="1729119"/>
            <a:ext cx="6237099" cy="4154005"/>
          </a:xfrm>
          <a:prstGeom prst="rect">
            <a:avLst/>
          </a:prstGeom>
        </p:spPr>
      </p:pic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7532914" y="1184348"/>
            <a:ext cx="4014440" cy="4154005"/>
            <a:chOff x="16280" y="1515"/>
            <a:chExt cx="6374" cy="7108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16280" y="1515"/>
              <a:ext cx="6374" cy="7108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  <a:ln w="12700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53882" dir="2700000" algn="ctr" rotWithShape="0">
                      <a:srgbClr val="D8D8D8"/>
                    </a:outerShdw>
                  </a:effectLst>
                </a14:hiddenEffects>
              </a:ext>
            </a:extLst>
          </p:spPr>
          <p:txBody>
            <a:bodyPr vert="horz" wrap="square" lIns="9144" tIns="91440" rIns="9144" bIns="9144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400" b="1" i="0" u="none" strike="noStrike" cap="none" normalizeH="0" baseline="0" dirty="0">
                  <a:ln>
                    <a:noFill/>
                  </a:ln>
                  <a:solidFill>
                    <a:srgbClr val="4F6228"/>
                  </a:solidFill>
                  <a:effectLst/>
                  <a:latin typeface="Times New Roman" panose="02020603050405020304" pitchFamily="18" charset="0"/>
                </a:rPr>
                <a:t>   </a:t>
              </a:r>
              <a:r>
                <a:rPr kumimoji="0" lang="es-ES" altLang="es-ES" sz="1400" b="1" i="0" u="none" strike="noStrike" cap="none" normalizeH="0" baseline="0" dirty="0">
                  <a:ln>
                    <a:noFill/>
                  </a:ln>
                  <a:solidFill>
                    <a:srgbClr val="222A35"/>
                  </a:solidFill>
                  <a:effectLst/>
                  <a:latin typeface="Times New Roman" panose="02020603050405020304" pitchFamily="18" charset="0"/>
                </a:rPr>
                <a:t>“PROFESOR DOMÍNGUEZ ORTIZ” (Castilla, La-Mancha)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400" b="1" i="0" u="none" strike="noStrike" cap="none" normalizeH="0" baseline="0" dirty="0">
                  <a:ln>
                    <a:noFill/>
                  </a:ln>
                  <a:solidFill>
                    <a:srgbClr val="4F6228"/>
                  </a:solidFill>
                  <a:effectLst/>
                  <a:latin typeface="Times New Roman" panose="02020603050405020304" pitchFamily="18" charset="0"/>
                </a:rPr>
                <a:t>                                  </a:t>
              </a:r>
              <a:r>
                <a:rPr kumimoji="0" lang="es-ES" altLang="es-ES" sz="1400" b="1" i="0" u="none" strike="noStrike" cap="none" normalizeH="0" baseline="0" dirty="0">
                  <a:ln>
                    <a:noFill/>
                  </a:ln>
                  <a:solidFill>
                    <a:srgbClr val="222A35"/>
                  </a:solidFill>
                  <a:effectLst/>
                  <a:latin typeface="Times New Roman" panose="02020603050405020304" pitchFamily="18" charset="0"/>
                </a:rPr>
                <a:t>“LUCUS AUGUSTI” (Galicia)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400" b="1" i="0" u="none" strike="noStrike" cap="none" normalizeH="0" baseline="0" dirty="0">
                  <a:ln>
                    <a:noFill/>
                  </a:ln>
                  <a:solidFill>
                    <a:srgbClr val="4F6228"/>
                  </a:solidFill>
                  <a:effectLst/>
                  <a:latin typeface="Times New Roman" panose="02020603050405020304" pitchFamily="18" charset="0"/>
                </a:rPr>
                <a:t> </a:t>
              </a:r>
              <a:r>
                <a:rPr kumimoji="0" lang="es-ES" altLang="es-ES" sz="1400" b="1" i="0" u="none" strike="noStrike" cap="none" normalizeH="0" baseline="0" dirty="0">
                  <a:ln>
                    <a:noFill/>
                  </a:ln>
                  <a:solidFill>
                    <a:srgbClr val="222A35"/>
                  </a:solidFill>
                  <a:effectLst/>
                  <a:latin typeface="Times New Roman" panose="02020603050405020304" pitchFamily="18" charset="0"/>
                </a:rPr>
                <a:t>“AGUILAR Y ESLAVA” (Andalucía)</a:t>
              </a:r>
              <a:endParaRPr kumimoji="0" lang="es-ES" altLang="es-E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16280" y="1515"/>
              <a:ext cx="6374" cy="2155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  <a:ln w="12700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53882" dir="2700000" algn="ctr" rotWithShape="0">
                      <a:srgbClr val="D8D8D8"/>
                    </a:outerShdw>
                  </a:effectLst>
                </a14:hiddenEffects>
              </a:ext>
            </a:extLst>
          </p:spPr>
          <p:txBody>
            <a:bodyPr vert="horz" wrap="square" lIns="9144" tIns="91440" rIns="9144" bIns="9144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600" b="1" i="0" u="none" strike="noStrike" cap="none" normalizeH="0" baseline="0" dirty="0">
                  <a:ln>
                    <a:noFill/>
                  </a:ln>
                  <a:solidFill>
                    <a:srgbClr val="984806"/>
                  </a:solidFill>
                  <a:effectLst/>
                  <a:latin typeface="Tahoma" panose="020B0604030504040204" pitchFamily="34" charset="0"/>
                </a:rPr>
                <a:t> HACIA UNA RED EDUCATIVA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600" b="1" i="0" u="none" strike="noStrike" cap="none" normalizeH="0" baseline="0" dirty="0">
                  <a:ln>
                    <a:noFill/>
                  </a:ln>
                  <a:solidFill>
                    <a:srgbClr val="984806"/>
                  </a:solidFill>
                  <a:effectLst/>
                  <a:latin typeface="Tahoma" panose="020B0604030504040204" pitchFamily="34" charset="0"/>
                </a:rPr>
                <a:t>DE APOYO Y COLABORACIÓN</a:t>
              </a:r>
              <a:r>
                <a:rPr kumimoji="0" lang="es-ES" altLang="es-ES" sz="1600" b="1" i="0" u="none" strike="noStrike" cap="none" normalizeH="0" dirty="0">
                  <a:ln>
                    <a:noFill/>
                  </a:ln>
                  <a:solidFill>
                    <a:srgbClr val="984806"/>
                  </a:solidFill>
                  <a:effectLst/>
                  <a:latin typeface="Tahoma" panose="020B0604030504040204" pitchFamily="34" charset="0"/>
                </a:rPr>
                <a:t> </a:t>
              </a:r>
              <a:r>
                <a:rPr kumimoji="0" lang="es-ES" altLang="es-ES" sz="1600" b="1" i="0" u="none" strike="noStrike" cap="none" normalizeH="0" baseline="0" dirty="0">
                  <a:ln>
                    <a:noFill/>
                  </a:ln>
                  <a:solidFill>
                    <a:srgbClr val="984806"/>
                  </a:solidFill>
                  <a:effectLst/>
                  <a:latin typeface="Tahoma" panose="020B0604030504040204" pitchFamily="34" charset="0"/>
                </a:rPr>
                <a:t>ENTRE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600" b="1" i="0" u="none" strike="noStrike" cap="none" normalizeH="0" baseline="0" dirty="0">
                  <a:ln>
                    <a:noFill/>
                  </a:ln>
                  <a:solidFill>
                    <a:srgbClr val="984806"/>
                  </a:solidFill>
                  <a:effectLst/>
                  <a:latin typeface="Tahoma" panose="020B0604030504040204" pitchFamily="34" charset="0"/>
                </a:rPr>
                <a:t>INSTITUTOS CON PATRIMONIO HISTÓRICO</a:t>
              </a:r>
              <a:r>
                <a:rPr kumimoji="0" lang="es-ES" altLang="es-ES" sz="1600" b="1" i="0" u="none" strike="noStrike" cap="none" normalizeH="0" baseline="0" dirty="0">
                  <a:ln>
                    <a:noFill/>
                  </a:ln>
                  <a:solidFill>
                    <a:srgbClr val="984806"/>
                  </a:solidFill>
                  <a:effectLst/>
                  <a:latin typeface="Cambria" panose="02040503050406030204" pitchFamily="18" charset="0"/>
                </a:rPr>
                <a:t> </a:t>
              </a:r>
              <a:endParaRPr kumimoji="0" lang="es-ES" altLang="es-E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9" name="CuadroTexto 8"/>
          <p:cNvSpPr txBox="1"/>
          <p:nvPr/>
        </p:nvSpPr>
        <p:spPr>
          <a:xfrm>
            <a:off x="1719072" y="815016"/>
            <a:ext cx="4240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MUSEO PEDAGÓGICO DE GALICIA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8508273" y="5683069"/>
            <a:ext cx="31960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/>
              <a:t>Programa ARCE </a:t>
            </a:r>
          </a:p>
        </p:txBody>
      </p:sp>
    </p:spTree>
    <p:extLst>
      <p:ext uri="{BB962C8B-B14F-4D97-AF65-F5344CB8AC3E}">
        <p14:creationId xmlns:p14="http://schemas.microsoft.com/office/powerpoint/2010/main" val="546055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7437" y="77903"/>
            <a:ext cx="9098780" cy="957944"/>
          </a:xfrm>
        </p:spPr>
        <p:txBody>
          <a:bodyPr/>
          <a:lstStyle/>
          <a:p>
            <a:r>
              <a:rPr lang="es-ES" sz="2400" b="1" dirty="0"/>
              <a:t>IV Jornadas de Institutos Históricos</a:t>
            </a:r>
            <a:br>
              <a:rPr lang="es-ES" sz="2400" b="1" dirty="0"/>
            </a:br>
            <a:r>
              <a:rPr lang="es-ES" sz="2400" b="1" dirty="0"/>
              <a:t>Galicia, 5-8 julio de 2010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177" y="1022627"/>
            <a:ext cx="3868350" cy="2578900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65"/>
          <a:stretch/>
        </p:blipFill>
        <p:spPr>
          <a:xfrm>
            <a:off x="5874762" y="1022627"/>
            <a:ext cx="3887547" cy="269510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497" y="3799109"/>
            <a:ext cx="3822030" cy="286652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761" y="3846750"/>
            <a:ext cx="3977548" cy="2771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867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6927" y="452718"/>
            <a:ext cx="10396358" cy="1400530"/>
          </a:xfrm>
        </p:spPr>
        <p:txBody>
          <a:bodyPr/>
          <a:lstStyle/>
          <a:p>
            <a:r>
              <a:rPr lang="es-ES" dirty="0"/>
              <a:t>Sala-Museo del Instituto Lucus </a:t>
            </a:r>
            <a:r>
              <a:rPr lang="es-ES" dirty="0" err="1"/>
              <a:t>Augusti</a:t>
            </a:r>
            <a:br>
              <a:rPr lang="es-ES" dirty="0"/>
            </a:br>
            <a:r>
              <a:rPr lang="es-ES" dirty="0"/>
              <a:t>                     2006-2018</a:t>
            </a:r>
          </a:p>
        </p:txBody>
      </p:sp>
      <p:pic>
        <p:nvPicPr>
          <p:cNvPr id="4" name="Marcador de contenido 3" descr="C:\Users\Antonio\Desktop\ANTONIO\FOTOGRAFÍAS E ILUSTRACIONES\INSTITUTO\fotos IES Lucus Augusti Lugo\Museo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87" y="1853248"/>
            <a:ext cx="6453052" cy="379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Instituto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4309" y="2682240"/>
            <a:ext cx="5326497" cy="3965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0182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760617" y="330925"/>
            <a:ext cx="7680960" cy="644434"/>
          </a:xfrm>
        </p:spPr>
        <p:txBody>
          <a:bodyPr/>
          <a:lstStyle/>
          <a:p>
            <a:r>
              <a:rPr lang="es-ES" sz="3600" b="1" dirty="0"/>
              <a:t>Patrimonio Arquitectónico</a:t>
            </a:r>
          </a:p>
        </p:txBody>
      </p:sp>
      <p:pic>
        <p:nvPicPr>
          <p:cNvPr id="5" name="Imagen 4" descr="C:\Users\Antonio\Desktop\DOCUMENTOS WORD\HISTORIA DE LUGO\FONDO FOTOGRÁFICO\Fotos Vega\1943 Instituto obras 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71" y="1236619"/>
            <a:ext cx="2871651" cy="1949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 descr="C:\Users\Antonio\Desktop\DOCUMENTOS WORD\HISTORIA DE LUGO\FONDO FOTOGRÁFICO\Fotos Vega\1947 Instituto obras 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835" y="1236619"/>
            <a:ext cx="2931386" cy="2101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 descr="C:\Users\Antonio\Desktop\DOCUMENTOS WORD\HISTORIA DE LUGO\FONDO FOTOGRÁFICO\Fotos Vega\1947 Instituto obras 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27" y="4577905"/>
            <a:ext cx="2788783" cy="188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 descr="C:\Users\Antonio\Desktop\DOCUMENTOS WORD\HISTORIA DE LUGO\FONDO FOTOGRÁFICO\Fotos Vega\1947 Instituto obras 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1921" y="4641669"/>
            <a:ext cx="2905714" cy="1889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 descr="C:\Users\Antonio\Documents\HISTORIA DEL INSTITUTO PROVINCIAL\FOTOGRAFIAS iNSTITUTO\I. 118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0" t="18043" r="6714" b="28571"/>
          <a:stretch/>
        </p:blipFill>
        <p:spPr bwMode="auto">
          <a:xfrm>
            <a:off x="2359153" y="2635190"/>
            <a:ext cx="7445828" cy="231648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50805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C:\Users\Antonio\Desktop\ANTONIO\FOTOGRAFÍAS E ILUSTRACIONES\INSTITUTO\fotos IES Lucus Augusti Lugo\Vestibulo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31" y="522514"/>
            <a:ext cx="4807132" cy="5965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n 4" descr="C:\Users\Antonio\Desktop\ANTONIO\FOTOGRAFÍAS E ILUSTRACIONES\INSTITUTO\fotos IES Lucus Augusti Lugo\sala de xuntas.jpg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085550" y="1385969"/>
            <a:ext cx="5451565" cy="364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uadroTexto 2"/>
          <p:cNvSpPr txBox="1"/>
          <p:nvPr/>
        </p:nvSpPr>
        <p:spPr>
          <a:xfrm>
            <a:off x="7036440" y="5596128"/>
            <a:ext cx="39773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/>
              <a:t>Vestíbulo y sala de juntas</a:t>
            </a:r>
          </a:p>
        </p:txBody>
      </p:sp>
    </p:spTree>
    <p:extLst>
      <p:ext uri="{BB962C8B-B14F-4D97-AF65-F5344CB8AC3E}">
        <p14:creationId xmlns:p14="http://schemas.microsoft.com/office/powerpoint/2010/main" val="55507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5027112" y="196334"/>
            <a:ext cx="54697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dirty="0"/>
              <a:t>Patrimonio</a:t>
            </a:r>
            <a:r>
              <a:rPr lang="es-ES" b="1" dirty="0"/>
              <a:t>  </a:t>
            </a:r>
            <a:r>
              <a:rPr lang="es-ES" sz="3600" b="1" dirty="0"/>
              <a:t>Bibliográfico</a:t>
            </a:r>
            <a:endParaRPr lang="es-ES" sz="3600" dirty="0"/>
          </a:p>
        </p:txBody>
      </p:sp>
      <p:pic>
        <p:nvPicPr>
          <p:cNvPr id="5" name="Imagen 4" descr="C:\Users\Antonio\Documents\Ponencia Huesca\Catálogo Fondo antiguo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09" y="3743814"/>
            <a:ext cx="4084321" cy="3021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6" t="5493" r="6665" b="8727"/>
          <a:stretch/>
        </p:blipFill>
        <p:spPr>
          <a:xfrm>
            <a:off x="5416935" y="1942011"/>
            <a:ext cx="6108556" cy="397981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3"/>
          <a:stretch/>
        </p:blipFill>
        <p:spPr>
          <a:xfrm>
            <a:off x="650093" y="686781"/>
            <a:ext cx="1779682" cy="271391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" t="1322" r="3689" b="3468"/>
          <a:stretch/>
        </p:blipFill>
        <p:spPr>
          <a:xfrm>
            <a:off x="2921874" y="686782"/>
            <a:ext cx="2041719" cy="2713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130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412</TotalTime>
  <Words>124</Words>
  <Application>Microsoft Office PowerPoint</Application>
  <PresentationFormat>Panorámica</PresentationFormat>
  <Paragraphs>30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Ion</vt:lpstr>
      <vt:lpstr>APROXIMACIÓN HISTÓRICA A UN PATRIMONIO EDUCATIVO: EL IES. LUCUS AUGUSTI</vt:lpstr>
      <vt:lpstr>    Punto de partida:  un  aniversario  y una tesis doctoral.  150 años de un modelo de enseñanza secundario, público y laico </vt:lpstr>
      <vt:lpstr>Una activa etapa: 1999-2012</vt:lpstr>
      <vt:lpstr>Presentación de PowerPoint</vt:lpstr>
      <vt:lpstr>IV Jornadas de Institutos Históricos Galicia, 5-8 julio de 2010</vt:lpstr>
      <vt:lpstr>Sala-Museo del Instituto Lucus Augusti                      2006-2018</vt:lpstr>
      <vt:lpstr>Patrimonio Arquitectónico</vt:lpstr>
      <vt:lpstr>Presentación de PowerPoint</vt:lpstr>
      <vt:lpstr>Presentación de PowerPoint</vt:lpstr>
      <vt:lpstr>Presentación de PowerPoint</vt:lpstr>
      <vt:lpstr>Presentación de PowerPoint</vt:lpstr>
      <vt:lpstr>Material didáctico  I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VERSÁTIL HISTORIA DE UN  PATRIMONIO EDUCATIVO</dc:title>
  <dc:creator>Antonio</dc:creator>
  <cp:lastModifiedBy>Antonio</cp:lastModifiedBy>
  <cp:revision>39</cp:revision>
  <dcterms:created xsi:type="dcterms:W3CDTF">2023-12-09T19:11:56Z</dcterms:created>
  <dcterms:modified xsi:type="dcterms:W3CDTF">2026-05-28T08:01:08Z</dcterms:modified>
</cp:coreProperties>
</file>