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1" r:id="rId3"/>
    <p:sldId id="258" r:id="rId4"/>
    <p:sldId id="259" r:id="rId5"/>
    <p:sldId id="257" r:id="rId6"/>
    <p:sldId id="289" r:id="rId7"/>
    <p:sldId id="262" r:id="rId8"/>
    <p:sldId id="261" r:id="rId9"/>
    <p:sldId id="275" r:id="rId10"/>
    <p:sldId id="274" r:id="rId11"/>
    <p:sldId id="267" r:id="rId12"/>
    <p:sldId id="268" r:id="rId13"/>
    <p:sldId id="270" r:id="rId14"/>
    <p:sldId id="276" r:id="rId15"/>
    <p:sldId id="277" r:id="rId16"/>
    <p:sldId id="269" r:id="rId17"/>
    <p:sldId id="272" r:id="rId18"/>
    <p:sldId id="279" r:id="rId19"/>
    <p:sldId id="278" r:id="rId20"/>
    <p:sldId id="280" r:id="rId21"/>
    <p:sldId id="281" r:id="rId22"/>
    <p:sldId id="263" r:id="rId23"/>
    <p:sldId id="264" r:id="rId24"/>
    <p:sldId id="265" r:id="rId25"/>
    <p:sldId id="266" r:id="rId26"/>
    <p:sldId id="282" r:id="rId27"/>
    <p:sldId id="286" r:id="rId28"/>
    <p:sldId id="284" r:id="rId29"/>
    <p:sldId id="285" r:id="rId30"/>
    <p:sldId id="287" r:id="rId31"/>
    <p:sldId id="288" r:id="rId3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2019"/>
    <a:srgbClr val="D7D7D7"/>
    <a:srgbClr val="AB79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02"/>
    <p:restoredTop sz="94580"/>
  </p:normalViewPr>
  <p:slideViewPr>
    <p:cSldViewPr snapToGrid="0" snapToObjects="1">
      <p:cViewPr varScale="1">
        <p:scale>
          <a:sx n="50" d="100"/>
          <a:sy n="50" d="100"/>
        </p:scale>
        <p:origin x="62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1763C4-0616-584B-A4A8-863DC2A789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CAD24E0-E177-044A-885A-AF7F19F42E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posición de fecha 3">
            <a:extLst>
              <a:ext uri="{FF2B5EF4-FFF2-40B4-BE49-F238E27FC236}">
                <a16:creationId xmlns:a16="http://schemas.microsoft.com/office/drawing/2014/main" id="{67E71568-842E-824F-A354-ADA54A3DB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5662-7797-074B-AE06-C65C3B3B3CE1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5" name="Marcador de posición de pie de página 4">
            <a:extLst>
              <a:ext uri="{FF2B5EF4-FFF2-40B4-BE49-F238E27FC236}">
                <a16:creationId xmlns:a16="http://schemas.microsoft.com/office/drawing/2014/main" id="{F79F9CE3-63DB-C749-8A00-B7585AC07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DD31CD23-FCD0-AD48-B511-7A0F0C246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5B08A-2AEB-8245-8F84-3789A66ED43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3796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FCD2EB-3541-CB44-A5C3-FD8687BA2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texto vertical 2">
            <a:extLst>
              <a:ext uri="{FF2B5EF4-FFF2-40B4-BE49-F238E27FC236}">
                <a16:creationId xmlns:a16="http://schemas.microsoft.com/office/drawing/2014/main" id="{0920D631-D105-DE43-954A-3339641ECA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posición de fecha 3">
            <a:extLst>
              <a:ext uri="{FF2B5EF4-FFF2-40B4-BE49-F238E27FC236}">
                <a16:creationId xmlns:a16="http://schemas.microsoft.com/office/drawing/2014/main" id="{84364C5B-DF1F-114B-9873-4001E105E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5662-7797-074B-AE06-C65C3B3B3CE1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5" name="Marcador de posición de pie de página 4">
            <a:extLst>
              <a:ext uri="{FF2B5EF4-FFF2-40B4-BE49-F238E27FC236}">
                <a16:creationId xmlns:a16="http://schemas.microsoft.com/office/drawing/2014/main" id="{317565EE-B776-D24E-8964-9204DBCE7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D36CA025-83C7-F048-8257-DE35FD314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5B08A-2AEB-8245-8F84-3789A66ED43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7235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EA9F21F-8C80-7649-8A1E-B4239D8857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texto vertical 2">
            <a:extLst>
              <a:ext uri="{FF2B5EF4-FFF2-40B4-BE49-F238E27FC236}">
                <a16:creationId xmlns:a16="http://schemas.microsoft.com/office/drawing/2014/main" id="{36793154-6533-CD48-AFB3-21B4B9FC37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posición de fecha 3">
            <a:extLst>
              <a:ext uri="{FF2B5EF4-FFF2-40B4-BE49-F238E27FC236}">
                <a16:creationId xmlns:a16="http://schemas.microsoft.com/office/drawing/2014/main" id="{3BA22EBE-DC00-D648-B6EF-36C31C5F9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5662-7797-074B-AE06-C65C3B3B3CE1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5" name="Marcador de posición de pie de página 4">
            <a:extLst>
              <a:ext uri="{FF2B5EF4-FFF2-40B4-BE49-F238E27FC236}">
                <a16:creationId xmlns:a16="http://schemas.microsoft.com/office/drawing/2014/main" id="{89822164-1458-4A48-99F4-140E26B55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62618EAF-F461-AB44-941B-0CF74481F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5B08A-2AEB-8245-8F84-3789A66ED43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4826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C9F22-B76C-804E-A596-FD9AC9268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2D575D-10CE-8A49-8538-707F0BE73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posición de fecha 3">
            <a:extLst>
              <a:ext uri="{FF2B5EF4-FFF2-40B4-BE49-F238E27FC236}">
                <a16:creationId xmlns:a16="http://schemas.microsoft.com/office/drawing/2014/main" id="{865B255A-4BC5-4D48-A879-99A834826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5662-7797-074B-AE06-C65C3B3B3CE1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5" name="Marcador de posición de pie de página 4">
            <a:extLst>
              <a:ext uri="{FF2B5EF4-FFF2-40B4-BE49-F238E27FC236}">
                <a16:creationId xmlns:a16="http://schemas.microsoft.com/office/drawing/2014/main" id="{8909709B-13A3-254C-BA69-6A197E030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AB04F295-AA82-4D49-85B9-7EC7C890B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5B08A-2AEB-8245-8F84-3789A66ED43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8291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7DD205-ACD8-6649-AB45-1EED14514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texto 2">
            <a:extLst>
              <a:ext uri="{FF2B5EF4-FFF2-40B4-BE49-F238E27FC236}">
                <a16:creationId xmlns:a16="http://schemas.microsoft.com/office/drawing/2014/main" id="{F73FFADA-C31D-9141-A961-09D98B962C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posición de fecha 3">
            <a:extLst>
              <a:ext uri="{FF2B5EF4-FFF2-40B4-BE49-F238E27FC236}">
                <a16:creationId xmlns:a16="http://schemas.microsoft.com/office/drawing/2014/main" id="{4D43C0CA-C2F8-BE48-B202-63E371E35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5662-7797-074B-AE06-C65C3B3B3CE1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5" name="Marcador de posición de pie de página 4">
            <a:extLst>
              <a:ext uri="{FF2B5EF4-FFF2-40B4-BE49-F238E27FC236}">
                <a16:creationId xmlns:a16="http://schemas.microsoft.com/office/drawing/2014/main" id="{6FA13F49-B956-584B-A866-B01A5B4C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EEF2AB21-ED4E-EC4A-AD93-FA2C144B0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5B08A-2AEB-8245-8F84-3789A66ED43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440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conteni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EE610A-E410-734B-B08A-2689141C7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8196BFB-C926-D54F-B014-96F4B67043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A49F2C6-333E-D74F-8BD2-DA6204AAA6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posición de fecha 4">
            <a:extLst>
              <a:ext uri="{FF2B5EF4-FFF2-40B4-BE49-F238E27FC236}">
                <a16:creationId xmlns:a16="http://schemas.microsoft.com/office/drawing/2014/main" id="{A2570F44-AE61-EF42-AA08-EA712602C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5662-7797-074B-AE06-C65C3B3B3CE1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6" name="Marcador de posición de pie de página 5">
            <a:extLst>
              <a:ext uri="{FF2B5EF4-FFF2-40B4-BE49-F238E27FC236}">
                <a16:creationId xmlns:a16="http://schemas.microsoft.com/office/drawing/2014/main" id="{1B4CCCA6-0D09-D243-BEC8-A53E5408B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posición de número de diapositiva 6">
            <a:extLst>
              <a:ext uri="{FF2B5EF4-FFF2-40B4-BE49-F238E27FC236}">
                <a16:creationId xmlns:a16="http://schemas.microsoft.com/office/drawing/2014/main" id="{43645E06-A99C-E94E-9096-8FB43FF42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5B08A-2AEB-8245-8F84-3789A66ED43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5346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25C62B-1EC9-954E-AE96-43222D85B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texto 2">
            <a:extLst>
              <a:ext uri="{FF2B5EF4-FFF2-40B4-BE49-F238E27FC236}">
                <a16:creationId xmlns:a16="http://schemas.microsoft.com/office/drawing/2014/main" id="{7D418098-EE64-4F4A-BCEB-3DDF6E17ED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8897F5D-D920-8A45-90A6-F7ADD76C6B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posición de texto 4">
            <a:extLst>
              <a:ext uri="{FF2B5EF4-FFF2-40B4-BE49-F238E27FC236}">
                <a16:creationId xmlns:a16="http://schemas.microsoft.com/office/drawing/2014/main" id="{222CD0EC-B4E0-DC4B-99E6-3DD9BFE235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A038E5C-1F93-6F48-8C4F-E3D402018C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posición de fecha 6">
            <a:extLst>
              <a:ext uri="{FF2B5EF4-FFF2-40B4-BE49-F238E27FC236}">
                <a16:creationId xmlns:a16="http://schemas.microsoft.com/office/drawing/2014/main" id="{AC59F7DD-B9FA-C24A-817E-D96B5BA00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5662-7797-074B-AE06-C65C3B3B3CE1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8" name="Marcador de posición de pie de página 7">
            <a:extLst>
              <a:ext uri="{FF2B5EF4-FFF2-40B4-BE49-F238E27FC236}">
                <a16:creationId xmlns:a16="http://schemas.microsoft.com/office/drawing/2014/main" id="{E5C18C18-B287-8E47-8AD6-593C94040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posición de número de diapositiva 8">
            <a:extLst>
              <a:ext uri="{FF2B5EF4-FFF2-40B4-BE49-F238E27FC236}">
                <a16:creationId xmlns:a16="http://schemas.microsoft.com/office/drawing/2014/main" id="{86CFB41B-39E2-9046-A3D1-A78FC2DA6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5B08A-2AEB-8245-8F84-3789A66ED43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391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B3EECB-86C3-6A4D-AE35-57F5F0EE7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fecha 2">
            <a:extLst>
              <a:ext uri="{FF2B5EF4-FFF2-40B4-BE49-F238E27FC236}">
                <a16:creationId xmlns:a16="http://schemas.microsoft.com/office/drawing/2014/main" id="{A36B5F35-50B7-EB43-83A8-787C7D67F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5662-7797-074B-AE06-C65C3B3B3CE1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4" name="Marcador de posición de pie de página 3">
            <a:extLst>
              <a:ext uri="{FF2B5EF4-FFF2-40B4-BE49-F238E27FC236}">
                <a16:creationId xmlns:a16="http://schemas.microsoft.com/office/drawing/2014/main" id="{5C925179-3398-224C-9056-1D58B2BE2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:a16="http://schemas.microsoft.com/office/drawing/2014/main" id="{CC92258F-B303-1149-89C6-E52B03DA3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5B08A-2AEB-8245-8F84-3789A66ED43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7401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fecha 1">
            <a:extLst>
              <a:ext uri="{FF2B5EF4-FFF2-40B4-BE49-F238E27FC236}">
                <a16:creationId xmlns:a16="http://schemas.microsoft.com/office/drawing/2014/main" id="{930EBF52-4272-CC4C-BFB7-DB106E8F4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5662-7797-074B-AE06-C65C3B3B3CE1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3" name="Marcador de posición de pie de página 2">
            <a:extLst>
              <a:ext uri="{FF2B5EF4-FFF2-40B4-BE49-F238E27FC236}">
                <a16:creationId xmlns:a16="http://schemas.microsoft.com/office/drawing/2014/main" id="{A6E02155-1974-CC4D-BEF5-4AB1E3E58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posición de número de diapositiva 3">
            <a:extLst>
              <a:ext uri="{FF2B5EF4-FFF2-40B4-BE49-F238E27FC236}">
                <a16:creationId xmlns:a16="http://schemas.microsoft.com/office/drawing/2014/main" id="{035B7E88-C135-714F-B781-94D5820BA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5B08A-2AEB-8245-8F84-3789A66ED43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3659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442596-B5FA-4147-B6E8-B09302A88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6338EA-3EFF-7A40-8F6D-B09A795AC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posición de texto 3">
            <a:extLst>
              <a:ext uri="{FF2B5EF4-FFF2-40B4-BE49-F238E27FC236}">
                <a16:creationId xmlns:a16="http://schemas.microsoft.com/office/drawing/2014/main" id="{3BCFB484-B578-A44A-B287-BE06BABB94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posición de fecha 4">
            <a:extLst>
              <a:ext uri="{FF2B5EF4-FFF2-40B4-BE49-F238E27FC236}">
                <a16:creationId xmlns:a16="http://schemas.microsoft.com/office/drawing/2014/main" id="{6B2FBD6C-149C-B84F-8F31-02DBD5379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5662-7797-074B-AE06-C65C3B3B3CE1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6" name="Marcador de posición de pie de página 5">
            <a:extLst>
              <a:ext uri="{FF2B5EF4-FFF2-40B4-BE49-F238E27FC236}">
                <a16:creationId xmlns:a16="http://schemas.microsoft.com/office/drawing/2014/main" id="{35F56204-EA02-F54B-88C1-720FE11C5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posición de número de diapositiva 6">
            <a:extLst>
              <a:ext uri="{FF2B5EF4-FFF2-40B4-BE49-F238E27FC236}">
                <a16:creationId xmlns:a16="http://schemas.microsoft.com/office/drawing/2014/main" id="{89E37772-DAA6-C846-8F57-18BCEDE1D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5B08A-2AEB-8245-8F84-3789A66ED43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6301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7DE353-4122-2F4E-9CD8-B6848F450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3550A3A-0FEF-CD42-8DFB-C12CFB0CCC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posición de texto 3">
            <a:extLst>
              <a:ext uri="{FF2B5EF4-FFF2-40B4-BE49-F238E27FC236}">
                <a16:creationId xmlns:a16="http://schemas.microsoft.com/office/drawing/2014/main" id="{E6768E33-BBA9-7B4B-96E5-FD22D2FC3D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posición de fecha 4">
            <a:extLst>
              <a:ext uri="{FF2B5EF4-FFF2-40B4-BE49-F238E27FC236}">
                <a16:creationId xmlns:a16="http://schemas.microsoft.com/office/drawing/2014/main" id="{9143FB57-FFE8-A04F-953F-87B49E9AC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5662-7797-074B-AE06-C65C3B3B3CE1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6" name="Marcador de posición de pie de página 5">
            <a:extLst>
              <a:ext uri="{FF2B5EF4-FFF2-40B4-BE49-F238E27FC236}">
                <a16:creationId xmlns:a16="http://schemas.microsoft.com/office/drawing/2014/main" id="{E438F8D1-FDC2-EC40-8382-597C8C7DF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posición de número de diapositiva 6">
            <a:extLst>
              <a:ext uri="{FF2B5EF4-FFF2-40B4-BE49-F238E27FC236}">
                <a16:creationId xmlns:a16="http://schemas.microsoft.com/office/drawing/2014/main" id="{8C113C8B-75BF-4E49-8D17-7838E9D69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5B08A-2AEB-8245-8F84-3789A66ED43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2150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>
            <a:extLst>
              <a:ext uri="{FF2B5EF4-FFF2-40B4-BE49-F238E27FC236}">
                <a16:creationId xmlns:a16="http://schemas.microsoft.com/office/drawing/2014/main" id="{81E6D584-5796-7D4D-99A2-BEAD1B7BD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texto 2">
            <a:extLst>
              <a:ext uri="{FF2B5EF4-FFF2-40B4-BE49-F238E27FC236}">
                <a16:creationId xmlns:a16="http://schemas.microsoft.com/office/drawing/2014/main" id="{E4059C9D-CD93-B44B-BDDC-F71F83B9E7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posición de fecha 3">
            <a:extLst>
              <a:ext uri="{FF2B5EF4-FFF2-40B4-BE49-F238E27FC236}">
                <a16:creationId xmlns:a16="http://schemas.microsoft.com/office/drawing/2014/main" id="{FE7F20BB-C83E-9248-BBD3-E910D97D20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B55662-7797-074B-AE06-C65C3B3B3CE1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5" name="Marcador de posición de pie de página 4">
            <a:extLst>
              <a:ext uri="{FF2B5EF4-FFF2-40B4-BE49-F238E27FC236}">
                <a16:creationId xmlns:a16="http://schemas.microsoft.com/office/drawing/2014/main" id="{E83F67FC-D3F1-014F-8FDA-F07EDC5F1D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EFA33E9C-DB38-9E43-86ED-183659317E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5B08A-2AEB-8245-8F84-3789A66ED43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0823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hdphoto" Target="../media/hdphoto1.wdp"/><Relationship Id="rId7" Type="http://schemas.microsoft.com/office/2007/relationships/hdphoto" Target="../media/hdphoto5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microsoft.com/office/2007/relationships/hdphoto" Target="../media/hdphoto1.wdp"/><Relationship Id="rId7" Type="http://schemas.microsoft.com/office/2007/relationships/hdphoto" Target="../media/hdphoto5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23.jp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6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7.wdp"/><Relationship Id="rId5" Type="http://schemas.openxmlformats.org/officeDocument/2006/relationships/image" Target="../media/image29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7.wdp"/><Relationship Id="rId5" Type="http://schemas.openxmlformats.org/officeDocument/2006/relationships/image" Target="../media/image29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file/d/183G0kpX8K3qLQ3PLKKxCJ0dMfJD9nPWw/view?usp=sharing" TargetMode="Externa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0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file/d/1ugK0lAOzJYpkVfpDPOJMpXmeRHNfMMd3/view?usp=sharing" TargetMode="Externa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0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g"/><Relationship Id="rId5" Type="http://schemas.openxmlformats.org/officeDocument/2006/relationships/hyperlink" Target="https://drive.google.com/file/d/1ugK0lAOzJYpkVfpDPOJMpXmeRHNfMMd3/view?usp=sharing" TargetMode="Externa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7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7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8.wdp"/><Relationship Id="rId5" Type="http://schemas.openxmlformats.org/officeDocument/2006/relationships/image" Target="../media/image32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9.wdp"/><Relationship Id="rId5" Type="http://schemas.openxmlformats.org/officeDocument/2006/relationships/image" Target="../media/image33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5" Type="http://schemas.openxmlformats.org/officeDocument/2006/relationships/image" Target="../media/image34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5" Type="http://schemas.openxmlformats.org/officeDocument/2006/relationships/image" Target="../media/image36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microsoft.com/office/2007/relationships/hdphoto" Target="../media/hdphoto1.wdp"/><Relationship Id="rId7" Type="http://schemas.microsoft.com/office/2007/relationships/hdphoto" Target="../media/hdphoto5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5.wdp"/><Relationship Id="rId7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image" Target="../media/image38.png"/><Relationship Id="rId9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microsoft.com/office/2007/relationships/hdphoto" Target="../media/hdphoto1.wdp"/><Relationship Id="rId7" Type="http://schemas.microsoft.com/office/2007/relationships/hdphoto" Target="../media/hdphoto5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microsoft.com/office/2007/relationships/hdphoto" Target="../media/hdphoto1.wdp"/><Relationship Id="rId7" Type="http://schemas.microsoft.com/office/2007/relationships/hdphoto" Target="../media/hdphoto5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15.png"/><Relationship Id="rId5" Type="http://schemas.openxmlformats.org/officeDocument/2006/relationships/image" Target="../media/image11.png"/><Relationship Id="rId10" Type="http://schemas.openxmlformats.org/officeDocument/2006/relationships/image" Target="../media/image14.jp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1.wdp"/><Relationship Id="rId7" Type="http://schemas.openxmlformats.org/officeDocument/2006/relationships/image" Target="../media/image13.png"/><Relationship Id="rId12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11" Type="http://schemas.openxmlformats.org/officeDocument/2006/relationships/image" Target="../media/image18.jpg"/><Relationship Id="rId5" Type="http://schemas.openxmlformats.org/officeDocument/2006/relationships/image" Target="../media/image16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12" Type="http://schemas.openxmlformats.org/officeDocument/2006/relationships/image" Target="../media/image2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11" Type="http://schemas.openxmlformats.org/officeDocument/2006/relationships/image" Target="../media/image20.png"/><Relationship Id="rId5" Type="http://schemas.microsoft.com/office/2007/relationships/hdphoto" Target="../media/hdphoto1.wdp"/><Relationship Id="rId10" Type="http://schemas.openxmlformats.org/officeDocument/2006/relationships/hyperlink" Target="https://drive.google.com/file/d/10K38gl3FmeRInK7qC607yJwZrbaVVbnn/view?usp=sharing" TargetMode="External"/><Relationship Id="rId4" Type="http://schemas.openxmlformats.org/officeDocument/2006/relationships/image" Target="../media/image1.png"/><Relationship Id="rId9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D3ECC2-78B8-8F4F-8FE7-1638ED9EE2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2760" y="659908"/>
            <a:ext cx="11456274" cy="2387600"/>
          </a:xfrm>
        </p:spPr>
        <p:txBody>
          <a:bodyPr>
            <a:noAutofit/>
          </a:bodyPr>
          <a:lstStyle/>
          <a:p>
            <a:r>
              <a:rPr lang="es-ES" sz="9600" dirty="0">
                <a:solidFill>
                  <a:schemeClr val="accent4">
                    <a:lumMod val="50000"/>
                  </a:schemeClr>
                </a:solidFill>
                <a:latin typeface="Century Gothic" panose="020B0502020202020204" pitchFamily="34" charset="0"/>
              </a:rPr>
              <a:t>LA CIENCIA DE                   UNA RELIQUIA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B08F44-77D2-3042-BAC0-18890CD74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4237" y="3262715"/>
            <a:ext cx="2120417" cy="3000658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A200D927-10FB-9141-809E-AE16A0723B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6063" y="5082303"/>
            <a:ext cx="3587376" cy="965863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es-ES" b="1" dirty="0">
                <a:latin typeface="Athelas" panose="02000503000000020003" pitchFamily="2" charset="77"/>
                <a:cs typeface="Angsana New" panose="02020603050405020304" pitchFamily="18" charset="-34"/>
              </a:rPr>
              <a:t>José Emilio Padilla Méndez</a:t>
            </a:r>
          </a:p>
          <a:p>
            <a:pPr algn="r"/>
            <a:r>
              <a:rPr lang="es-ES" sz="18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Museo de Ciencias</a:t>
            </a:r>
          </a:p>
          <a:p>
            <a:pPr algn="r"/>
            <a:r>
              <a:rPr lang="es-ES" sz="18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Instituto Histórico Padre Suárez</a:t>
            </a:r>
          </a:p>
          <a:p>
            <a:endParaRPr lang="es-E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FFDBFF7-E75A-B442-90D7-848D6850FE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864"/>
          <a:stretch/>
        </p:blipFill>
        <p:spPr>
          <a:xfrm>
            <a:off x="6635930" y="3262715"/>
            <a:ext cx="3757091" cy="1604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877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8B08F44-77D2-3042-BAC0-18890CD74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302" y="5852395"/>
            <a:ext cx="538740" cy="76238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FFDBFF7-E75A-B442-90D7-848D6850FE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864"/>
          <a:stretch/>
        </p:blipFill>
        <p:spPr>
          <a:xfrm>
            <a:off x="2836135" y="5852395"/>
            <a:ext cx="1471448" cy="628349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A200D927-10FB-9141-809E-AE16A0723B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756" y="6008322"/>
            <a:ext cx="2485995" cy="676257"/>
          </a:xfrm>
        </p:spPr>
        <p:txBody>
          <a:bodyPr>
            <a:normAutofit/>
          </a:bodyPr>
          <a:lstStyle/>
          <a:p>
            <a:pPr algn="r">
              <a:lnSpc>
                <a:spcPct val="30000"/>
              </a:lnSpc>
            </a:pPr>
            <a:r>
              <a:rPr lang="es-ES" sz="1100" b="1" dirty="0">
                <a:latin typeface="Athelas" panose="02000503000000020003" pitchFamily="2" charset="77"/>
                <a:cs typeface="Angsana New" panose="02020603050405020304" pitchFamily="18" charset="-34"/>
              </a:rPr>
              <a:t>José Emilio Padilla Méndez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Museo de Ciencias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Instituto Histórico Padre Suárez</a:t>
            </a:r>
          </a:p>
          <a:p>
            <a:endParaRPr lang="es-ES" sz="11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2857F86-15F8-EB40-B71A-C60BB91608D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0956" t="29081" r="32941" b="23460"/>
          <a:stretch/>
        </p:blipFill>
        <p:spPr>
          <a:xfrm>
            <a:off x="302409" y="262991"/>
            <a:ext cx="1088832" cy="1133578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C955B953-D104-854E-A335-5436E21B9200}"/>
              </a:ext>
            </a:extLst>
          </p:cNvPr>
          <p:cNvSpPr/>
          <p:nvPr/>
        </p:nvSpPr>
        <p:spPr>
          <a:xfrm>
            <a:off x="272495" y="1443923"/>
            <a:ext cx="3304894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latin typeface="Athelas" panose="02000503000000020003" pitchFamily="2" charset="77"/>
              </a:rPr>
              <a:t>Lado</a:t>
            </a:r>
            <a:r>
              <a:rPr lang="es-ES" sz="1400" b="1" i="0" dirty="0">
                <a:effectLst/>
                <a:latin typeface="Athelas" panose="02000503000000020003" pitchFamily="2" charset="77"/>
              </a:rPr>
              <a:t> </a:t>
            </a:r>
            <a:r>
              <a:rPr lang="es-ES" sz="1400" b="1" i="0" dirty="0" err="1">
                <a:effectLst/>
                <a:latin typeface="Athelas" panose="02000503000000020003" pitchFamily="2" charset="77"/>
              </a:rPr>
              <a:t>Trocadéro</a:t>
            </a:r>
            <a:endParaRPr lang="es-ES" sz="1400" b="0" i="0" dirty="0">
              <a:effectLst/>
              <a:latin typeface="Athelas" panose="02000503000000020003" pitchFamily="2" charset="77"/>
            </a:endParaRPr>
          </a:p>
          <a:p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1.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Seguin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Mécanicien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2.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Lalande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Astronome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3.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Tresca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Ingénieur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 et 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mécanicien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4.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Poncelet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Géomètre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5.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Bresse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Mathématicien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6.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Lagrange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Géomètre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7.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Belanger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Mathématicien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8.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Cuvier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Naturaliste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9. Laplace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Astronome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 et 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mathématicien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10.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Dulong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Physicien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11.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Chasles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Géomètre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12. Lavoisier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Chimiste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13. Ampere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Mathématicien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 et 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physicien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14.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Chevreul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Chimiste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15.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Flachat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Ingénieur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16.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Navier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Mathématicien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17.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Legendre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Géomètre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18.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Chaptal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Agronome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 et 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chimiste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</a:p>
          <a:p>
            <a:br>
              <a:rPr lang="es-ES" dirty="0"/>
            </a:br>
            <a:endParaRPr lang="es-ES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A3C9A3C-0337-7A46-A0E1-AC53A1872ED3}"/>
              </a:ext>
            </a:extLst>
          </p:cNvPr>
          <p:cNvSpPr/>
          <p:nvPr/>
        </p:nvSpPr>
        <p:spPr>
          <a:xfrm>
            <a:off x="3369084" y="1466749"/>
            <a:ext cx="324050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latin typeface="Athelas" panose="02000503000000020003" pitchFamily="2" charset="77"/>
              </a:rPr>
              <a:t>Lado</a:t>
            </a:r>
            <a:r>
              <a:rPr lang="es-ES" sz="1400" b="1" i="0" dirty="0">
                <a:effectLst/>
                <a:latin typeface="Athelas" panose="02000503000000020003" pitchFamily="2" charset="77"/>
              </a:rPr>
              <a:t> </a:t>
            </a:r>
            <a:r>
              <a:rPr lang="es-ES" sz="1400" b="1" i="0" dirty="0" err="1">
                <a:effectLst/>
                <a:latin typeface="Athelas" panose="02000503000000020003" pitchFamily="2" charset="77"/>
              </a:rPr>
              <a:t>Grenelle</a:t>
            </a:r>
            <a:endParaRPr lang="es-ES" sz="1400" b="0" i="0" dirty="0">
              <a:effectLst/>
              <a:latin typeface="Athelas" panose="02000503000000020003" pitchFamily="2" charset="77"/>
            </a:endParaRPr>
          </a:p>
          <a:p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19. Jamin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Physicien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endParaRPr lang="es-ES" sz="1400" dirty="0">
              <a:solidFill>
                <a:srgbClr val="000000"/>
              </a:solidFill>
              <a:latin typeface="Athelas" panose="02000503000000020003" pitchFamily="2" charset="77"/>
            </a:endParaRPr>
          </a:p>
          <a:p>
            <a:r>
              <a:rPr lang="es-ES" sz="1400" b="1" i="0" dirty="0">
                <a:solidFill>
                  <a:schemeClr val="accent4">
                    <a:lumMod val="50000"/>
                  </a:schemeClr>
                </a:solidFill>
                <a:effectLst/>
                <a:latin typeface="Athelas" panose="02000503000000020003" pitchFamily="2" charset="77"/>
              </a:rPr>
              <a:t>20. Gay Lussac (</a:t>
            </a:r>
            <a:r>
              <a:rPr lang="es-ES" sz="1400" b="1" i="0" dirty="0" err="1">
                <a:solidFill>
                  <a:schemeClr val="accent4">
                    <a:lumMod val="50000"/>
                  </a:schemeClr>
                </a:solidFill>
                <a:effectLst/>
                <a:latin typeface="Athelas" panose="02000503000000020003" pitchFamily="2" charset="77"/>
              </a:rPr>
              <a:t>Chimiste</a:t>
            </a:r>
            <a:r>
              <a:rPr lang="es-ES" sz="1600" b="1" i="0" dirty="0">
                <a:solidFill>
                  <a:schemeClr val="accent4">
                    <a:lumMod val="50000"/>
                  </a:schemeClr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32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21.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Fizeau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Physicien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22. Schneider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Industriel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23. Le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Chatelier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Ingénieur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24.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Berthier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Minéralogiste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25. Barral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Agronome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, 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chimiste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, 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physicien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26. De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Dion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Ingénieur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27.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Goüin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Ingénieur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 et 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industriel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28.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Jousselin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Ingénieur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29. Broca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Chirurgien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30. Becquerel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Physicien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31.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Coriolis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Mathématicien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32.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Cail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Industriel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33.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Triger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Ingénieur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34.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Giffard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Ingénieur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35.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Perrier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Géographe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 et 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mathématicien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36.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Sturm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Mathématicien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)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D4E7875A-2889-3043-B89B-C217B6395A1A}"/>
              </a:ext>
            </a:extLst>
          </p:cNvPr>
          <p:cNvSpPr/>
          <p:nvPr/>
        </p:nvSpPr>
        <p:spPr>
          <a:xfrm>
            <a:off x="6609589" y="1444829"/>
            <a:ext cx="277528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latin typeface="Athelas" panose="02000503000000020003" pitchFamily="2" charset="77"/>
              </a:rPr>
              <a:t>Lado</a:t>
            </a:r>
            <a:r>
              <a:rPr lang="es-ES" sz="1400" b="1" i="0" dirty="0">
                <a:effectLst/>
                <a:latin typeface="Athelas" panose="02000503000000020003" pitchFamily="2" charset="77"/>
              </a:rPr>
              <a:t> Escuela Militar</a:t>
            </a:r>
            <a:endParaRPr lang="es-ES" sz="1400" b="0" i="0" dirty="0">
              <a:effectLst/>
              <a:latin typeface="Athelas" panose="02000503000000020003" pitchFamily="2" charset="77"/>
            </a:endParaRPr>
          </a:p>
          <a:p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37.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Cauchy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(matemático)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38.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Belgrand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(ingeniero)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39.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Regnault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(químico y físico)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40.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Fresnel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(físico)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41. De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Prony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(ingeniero)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42.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Vicat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(ingeniero)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43.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Ebelmen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(químico)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44. Coulomb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(físico)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45.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Poinsot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(matemático)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46. Foucault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(físico)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47.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Delaunay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(astrónomo)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48.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Morin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(matemático y físico)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49.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Haüy</a:t>
            </a: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(mineralogista)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50. Combes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(ingeniero y metalúrgico)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51.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Thénard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(químico)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52.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Arago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(astrónomo y físico)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53.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Poisson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(matemático)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54. Monge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(geómetra)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A2759CA-36FC-E841-BF8E-B48C5CCACEED}"/>
              </a:ext>
            </a:extLst>
          </p:cNvPr>
          <p:cNvSpPr/>
          <p:nvPr/>
        </p:nvSpPr>
        <p:spPr>
          <a:xfrm>
            <a:off x="9384874" y="1444829"/>
            <a:ext cx="2662748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latin typeface="Athelas" panose="02000503000000020003" pitchFamily="2" charset="77"/>
              </a:rPr>
              <a:t>Lado </a:t>
            </a:r>
            <a:r>
              <a:rPr lang="es-ES" sz="1400" b="1" i="0" dirty="0">
                <a:effectLst/>
                <a:latin typeface="Athelas" panose="02000503000000020003" pitchFamily="2" charset="77"/>
              </a:rPr>
              <a:t>París</a:t>
            </a:r>
            <a:endParaRPr lang="es-ES" sz="1400" b="0" i="0" dirty="0">
              <a:effectLst/>
              <a:latin typeface="Athelas" panose="02000503000000020003" pitchFamily="2" charset="77"/>
            </a:endParaRPr>
          </a:p>
          <a:p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55.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Petiet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(ingeniero)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56. Daguerre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(pintor y físico)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57.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Wurtz</a:t>
            </a: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(químico)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58. Le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Verrier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(astrónomo)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59.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Perdonnet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(ingeniero)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60.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Delambre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(astrónomo)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61.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Malus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(físico)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62.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Breguet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(físico y constructor)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63.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Polonceau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(ingeniero)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64. Dumas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(químico)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65.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Clapeyron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(ingeniero)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66. Borda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(matemático)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67. Fourier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(matemático)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68.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Bichat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(anatomista y fisiólogo)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69.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Sauvage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(mecánico)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70.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Pelouze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(químico)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71. Carnot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(matemático)</a:t>
            </a:r>
            <a:b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</a:br>
            <a:r>
              <a:rPr lang="es-ES" sz="1400" b="1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72. 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Lamé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Athelas" panose="02000503000000020003" pitchFamily="2" charset="77"/>
              </a:rPr>
              <a:t> (geómetra)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43AE3C39-A36F-4D46-AE27-3B1F7C16CCB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7279" t="9722" r="10441" b="74042"/>
          <a:stretch/>
        </p:blipFill>
        <p:spPr>
          <a:xfrm>
            <a:off x="1263893" y="284279"/>
            <a:ext cx="3144484" cy="809472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AD8FCF46-E00F-F341-A42C-172DC0C98566}"/>
              </a:ext>
            </a:extLst>
          </p:cNvPr>
          <p:cNvSpPr/>
          <p:nvPr/>
        </p:nvSpPr>
        <p:spPr>
          <a:xfrm>
            <a:off x="4370109" y="514316"/>
            <a:ext cx="63461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</a:rPr>
              <a:t>Uno de los 72 inscritos de la Torre Eiffel</a:t>
            </a:r>
            <a:endParaRPr lang="es-ES" sz="2800" dirty="0">
              <a:solidFill>
                <a:schemeClr val="accent4">
                  <a:lumMod val="50000"/>
                </a:schemeClr>
              </a:solidFill>
              <a:latin typeface="Athelas" panose="02000503000000020003" pitchFamily="2" charset="77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E5E40B9-D0AF-6C2D-B3FC-6FF8CCA0D07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4941" t="6116" r="22314" b="12611"/>
          <a:stretch/>
        </p:blipFill>
        <p:spPr>
          <a:xfrm>
            <a:off x="10457330" y="48596"/>
            <a:ext cx="941553" cy="1562368"/>
          </a:xfrm>
          <a:prstGeom prst="rect">
            <a:avLst/>
          </a:prstGeom>
        </p:spPr>
      </p:pic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5B95548F-C988-4B6E-DB82-F26E6183B5D3}"/>
              </a:ext>
            </a:extLst>
          </p:cNvPr>
          <p:cNvCxnSpPr/>
          <p:nvPr/>
        </p:nvCxnSpPr>
        <p:spPr>
          <a:xfrm flipH="1">
            <a:off x="5358581" y="1093751"/>
            <a:ext cx="1347019" cy="813707"/>
          </a:xfrm>
          <a:prstGeom prst="straightConnector1">
            <a:avLst/>
          </a:prstGeom>
          <a:ln>
            <a:solidFill>
              <a:srgbClr val="8E201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C6FF8265-3BFE-7C23-7FE9-85F46D259E65}"/>
              </a:ext>
            </a:extLst>
          </p:cNvPr>
          <p:cNvSpPr/>
          <p:nvPr/>
        </p:nvSpPr>
        <p:spPr>
          <a:xfrm>
            <a:off x="3369084" y="1907458"/>
            <a:ext cx="2077987" cy="372998"/>
          </a:xfrm>
          <a:prstGeom prst="roundRect">
            <a:avLst/>
          </a:prstGeom>
          <a:solidFill>
            <a:schemeClr val="accent4">
              <a:lumMod val="75000"/>
              <a:alpha val="15000"/>
            </a:schemeClr>
          </a:solidFill>
          <a:ln w="38100">
            <a:solidFill>
              <a:srgbClr val="8E201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35989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8B08F44-77D2-3042-BAC0-18890CD74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302" y="5852395"/>
            <a:ext cx="538740" cy="76238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FFDBFF7-E75A-B442-90D7-848D6850FE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864"/>
          <a:stretch/>
        </p:blipFill>
        <p:spPr>
          <a:xfrm>
            <a:off x="2836135" y="5852395"/>
            <a:ext cx="1471448" cy="628349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A200D927-10FB-9141-809E-AE16A0723B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756" y="6008322"/>
            <a:ext cx="2485995" cy="676257"/>
          </a:xfrm>
        </p:spPr>
        <p:txBody>
          <a:bodyPr>
            <a:normAutofit/>
          </a:bodyPr>
          <a:lstStyle/>
          <a:p>
            <a:pPr algn="r">
              <a:lnSpc>
                <a:spcPct val="30000"/>
              </a:lnSpc>
            </a:pPr>
            <a:r>
              <a:rPr lang="es-ES" sz="1100" b="1" dirty="0">
                <a:latin typeface="Athelas" panose="02000503000000020003" pitchFamily="2" charset="77"/>
                <a:cs typeface="Angsana New" panose="02020603050405020304" pitchFamily="18" charset="-34"/>
              </a:rPr>
              <a:t>José Emilio Padilla Méndez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Museo de Ciencias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Instituto Histórico Padre Suárez</a:t>
            </a:r>
          </a:p>
          <a:p>
            <a:endParaRPr lang="es-ES" sz="11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BE24F20C-6662-2041-93B6-38059C1EB0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5015" y="803330"/>
            <a:ext cx="3830182" cy="5086960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EE8C16E7-7168-E947-9D0B-B9CD41AEC10E}"/>
              </a:ext>
            </a:extLst>
          </p:cNvPr>
          <p:cNvSpPr/>
          <p:nvPr/>
        </p:nvSpPr>
        <p:spPr>
          <a:xfrm>
            <a:off x="4881551" y="247573"/>
            <a:ext cx="63461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</a:rPr>
              <a:t>Uno de los 72 inscritos de la Torre Eiffel</a:t>
            </a:r>
            <a:endParaRPr lang="es-ES" sz="2400" dirty="0">
              <a:solidFill>
                <a:schemeClr val="accent4">
                  <a:lumMod val="50000"/>
                </a:schemeClr>
              </a:solidFill>
              <a:latin typeface="Athelas" panose="02000503000000020003" pitchFamily="2" charset="77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1B57E39E-D99D-BF4D-86BC-58D0BE707A5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7279" t="9722" r="10441" b="74042"/>
          <a:stretch/>
        </p:blipFill>
        <p:spPr>
          <a:xfrm>
            <a:off x="2310408" y="214402"/>
            <a:ext cx="1836000" cy="47263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100AE09-E551-8E40-B48A-F148E288DC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77935" y="803330"/>
            <a:ext cx="3830182" cy="508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513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8B08F44-77D2-3042-BAC0-18890CD74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302" y="5852395"/>
            <a:ext cx="538740" cy="76238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FFDBFF7-E75A-B442-90D7-848D6850FE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864"/>
          <a:stretch/>
        </p:blipFill>
        <p:spPr>
          <a:xfrm>
            <a:off x="2836135" y="5852395"/>
            <a:ext cx="1471448" cy="628349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A200D927-10FB-9141-809E-AE16A0723B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756" y="6008322"/>
            <a:ext cx="2485995" cy="676257"/>
          </a:xfrm>
        </p:spPr>
        <p:txBody>
          <a:bodyPr>
            <a:normAutofit/>
          </a:bodyPr>
          <a:lstStyle/>
          <a:p>
            <a:pPr algn="r">
              <a:lnSpc>
                <a:spcPct val="30000"/>
              </a:lnSpc>
            </a:pPr>
            <a:r>
              <a:rPr lang="es-ES" sz="1100" b="1" dirty="0">
                <a:latin typeface="Athelas" panose="02000503000000020003" pitchFamily="2" charset="77"/>
                <a:cs typeface="Angsana New" panose="02020603050405020304" pitchFamily="18" charset="-34"/>
              </a:rPr>
              <a:t>José Emilio Padilla Méndez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Museo de Ciencias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Instituto Histórico Padre Suárez</a:t>
            </a:r>
          </a:p>
          <a:p>
            <a:endParaRPr lang="es-ES" sz="11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1E8D23B-ADFC-294C-ADCA-BAE7BF4880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656" y="657751"/>
            <a:ext cx="3757786" cy="499080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85E0531-C145-0844-B606-2FDA00F6BBC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1658" t="32603" b="23014"/>
          <a:stretch/>
        </p:blipFill>
        <p:spPr>
          <a:xfrm>
            <a:off x="4365489" y="657751"/>
            <a:ext cx="7479574" cy="4990809"/>
          </a:xfrm>
          <a:prstGeom prst="rect">
            <a:avLst/>
          </a:prstGeom>
        </p:spPr>
      </p:pic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9B6A5F66-39DE-234C-853A-27ADF12E31C6}"/>
              </a:ext>
            </a:extLst>
          </p:cNvPr>
          <p:cNvSpPr/>
          <p:nvPr/>
        </p:nvSpPr>
        <p:spPr>
          <a:xfrm>
            <a:off x="6756918" y="2735929"/>
            <a:ext cx="1780819" cy="810192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215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8B08F44-77D2-3042-BAC0-18890CD74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302" y="5852395"/>
            <a:ext cx="538740" cy="76238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FFDBFF7-E75A-B442-90D7-848D6850FE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864"/>
          <a:stretch/>
        </p:blipFill>
        <p:spPr>
          <a:xfrm>
            <a:off x="2836135" y="5852395"/>
            <a:ext cx="1471448" cy="628349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A200D927-10FB-9141-809E-AE16A0723B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756" y="6008322"/>
            <a:ext cx="2485995" cy="676257"/>
          </a:xfrm>
        </p:spPr>
        <p:txBody>
          <a:bodyPr>
            <a:normAutofit/>
          </a:bodyPr>
          <a:lstStyle/>
          <a:p>
            <a:pPr algn="r">
              <a:lnSpc>
                <a:spcPct val="30000"/>
              </a:lnSpc>
            </a:pPr>
            <a:r>
              <a:rPr lang="es-ES" sz="1100" b="1" dirty="0">
                <a:latin typeface="Athelas" panose="02000503000000020003" pitchFamily="2" charset="77"/>
                <a:cs typeface="Angsana New" panose="02020603050405020304" pitchFamily="18" charset="-34"/>
              </a:rPr>
              <a:t>José Emilio Padilla Méndez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Museo de Ciencias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Instituto Histórico Padre Suárez</a:t>
            </a:r>
          </a:p>
          <a:p>
            <a:endParaRPr lang="es-ES" sz="11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0B9244E-5B7F-F04D-9795-150D6FC70AE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114" r="7874"/>
          <a:stretch/>
        </p:blipFill>
        <p:spPr>
          <a:xfrm>
            <a:off x="7904136" y="334199"/>
            <a:ext cx="3564610" cy="6228329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94C4870-033A-1844-86FC-F09DF69271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124" y="909614"/>
            <a:ext cx="7256687" cy="4864818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D8F13833-4185-1044-9147-D91774A7B658}"/>
              </a:ext>
            </a:extLst>
          </p:cNvPr>
          <p:cNvSpPr txBox="1"/>
          <p:nvPr/>
        </p:nvSpPr>
        <p:spPr>
          <a:xfrm>
            <a:off x="300124" y="185319"/>
            <a:ext cx="7256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</a:rPr>
              <a:t>Lycée Gay-Lussac (Limoges- Francia)</a:t>
            </a:r>
          </a:p>
        </p:txBody>
      </p:sp>
    </p:spTree>
    <p:extLst>
      <p:ext uri="{BB962C8B-B14F-4D97-AF65-F5344CB8AC3E}">
        <p14:creationId xmlns:p14="http://schemas.microsoft.com/office/powerpoint/2010/main" val="520658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3EE3896-FBD1-EA4A-8C04-2AAED5F4A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302" y="5852395"/>
            <a:ext cx="538740" cy="76238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6D7B376-E739-C744-B6FA-5E494AC4329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864"/>
          <a:stretch/>
        </p:blipFill>
        <p:spPr>
          <a:xfrm>
            <a:off x="2836135" y="5852395"/>
            <a:ext cx="1471448" cy="628349"/>
          </a:xfrm>
          <a:prstGeom prst="rect">
            <a:avLst/>
          </a:prstGeom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id="{EBC4501F-B7F3-C14A-9602-2D485473CFBC}"/>
              </a:ext>
            </a:extLst>
          </p:cNvPr>
          <p:cNvSpPr txBox="1">
            <a:spLocks/>
          </p:cNvSpPr>
          <p:nvPr/>
        </p:nvSpPr>
        <p:spPr>
          <a:xfrm>
            <a:off x="465756" y="6008322"/>
            <a:ext cx="2485995" cy="676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30000"/>
              </a:lnSpc>
            </a:pPr>
            <a:r>
              <a:rPr lang="es-ES" sz="1100" b="1">
                <a:latin typeface="Athelas" panose="02000503000000020003" pitchFamily="2" charset="77"/>
                <a:cs typeface="Angsana New" panose="02020603050405020304" pitchFamily="18" charset="-34"/>
              </a:rPr>
              <a:t>José Emilio Padilla Méndez</a:t>
            </a:r>
          </a:p>
          <a:p>
            <a:pPr algn="r">
              <a:lnSpc>
                <a:spcPct val="30000"/>
              </a:lnSpc>
            </a:pPr>
            <a:r>
              <a:rPr lang="es-ES" sz="100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Museo de Ciencias</a:t>
            </a:r>
          </a:p>
          <a:p>
            <a:pPr algn="r">
              <a:lnSpc>
                <a:spcPct val="30000"/>
              </a:lnSpc>
            </a:pPr>
            <a:r>
              <a:rPr lang="es-ES" sz="100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Instituto Histórico Padre Suárez</a:t>
            </a:r>
          </a:p>
          <a:p>
            <a:endParaRPr lang="es-ES" sz="1100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66CE11A-44C2-8046-AF00-362E7383F636}"/>
              </a:ext>
            </a:extLst>
          </p:cNvPr>
          <p:cNvSpPr/>
          <p:nvPr/>
        </p:nvSpPr>
        <p:spPr>
          <a:xfrm>
            <a:off x="435365" y="802262"/>
            <a:ext cx="711496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GLOBO DE BIOT - 1804</a:t>
            </a:r>
          </a:p>
          <a:p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Lo fabricó en tela ligera, lisa y tupida, elaborada con seda (</a:t>
            </a:r>
            <a:r>
              <a:rPr lang="es-ES" b="1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tafetán</a:t>
            </a:r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) e impermeable debido a la capa de barniz que se le daba. Las piezas iban cosidas y barnizadas las costuras.</a:t>
            </a:r>
          </a:p>
          <a:p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El globo disponía de una </a:t>
            </a:r>
            <a:r>
              <a:rPr lang="es-ES" b="1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pequeña boca inferior por donde entraba el gas</a:t>
            </a:r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,</a:t>
            </a:r>
            <a:r>
              <a:rPr lang="es-ES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 </a:t>
            </a:r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que se cerraba cuando estaba lleno. En su </a:t>
            </a:r>
            <a:r>
              <a:rPr lang="es-ES" b="1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parte superior poseía otra </a:t>
            </a:r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abertura, muy bien cerrada, que el aeronauta podía controlar por medio de un cordón </a:t>
            </a:r>
            <a:r>
              <a:rPr lang="es-ES" b="1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para descender</a:t>
            </a:r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.</a:t>
            </a:r>
          </a:p>
          <a:p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Al globo se unía una </a:t>
            </a:r>
            <a:r>
              <a:rPr lang="es-ES" b="1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barquilla de mimbre </a:t>
            </a:r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en la que se colocaban todos los útiles de viaje y se subían los aeronautas. No se unía al globo  directamente para evitar que se rompiera, sino que éste se introducía en una red de cuerdas que se ataban a la barquilla.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42E24C1-9BC9-AC46-A374-8FE7528CAE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50331" y="191522"/>
            <a:ext cx="4417423" cy="649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436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3EE3896-FBD1-EA4A-8C04-2AAED5F4A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302" y="5852395"/>
            <a:ext cx="538740" cy="76238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6D7B376-E739-C744-B6FA-5E494AC4329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864"/>
          <a:stretch/>
        </p:blipFill>
        <p:spPr>
          <a:xfrm>
            <a:off x="2836135" y="5852395"/>
            <a:ext cx="1471448" cy="628349"/>
          </a:xfrm>
          <a:prstGeom prst="rect">
            <a:avLst/>
          </a:prstGeom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id="{EBC4501F-B7F3-C14A-9602-2D485473CFBC}"/>
              </a:ext>
            </a:extLst>
          </p:cNvPr>
          <p:cNvSpPr txBox="1">
            <a:spLocks/>
          </p:cNvSpPr>
          <p:nvPr/>
        </p:nvSpPr>
        <p:spPr>
          <a:xfrm>
            <a:off x="465756" y="6008322"/>
            <a:ext cx="2485995" cy="676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30000"/>
              </a:lnSpc>
            </a:pPr>
            <a:r>
              <a:rPr lang="es-ES" sz="1100" b="1">
                <a:latin typeface="Athelas" panose="02000503000000020003" pitchFamily="2" charset="77"/>
                <a:cs typeface="Angsana New" panose="02020603050405020304" pitchFamily="18" charset="-34"/>
              </a:rPr>
              <a:t>José Emilio Padilla Méndez</a:t>
            </a:r>
          </a:p>
          <a:p>
            <a:pPr algn="r">
              <a:lnSpc>
                <a:spcPct val="30000"/>
              </a:lnSpc>
            </a:pPr>
            <a:r>
              <a:rPr lang="es-ES" sz="100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Museo de Ciencias</a:t>
            </a:r>
          </a:p>
          <a:p>
            <a:pPr algn="r">
              <a:lnSpc>
                <a:spcPct val="30000"/>
              </a:lnSpc>
            </a:pPr>
            <a:r>
              <a:rPr lang="es-ES" sz="100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Instituto Histórico Padre Suárez</a:t>
            </a:r>
          </a:p>
          <a:p>
            <a:endParaRPr lang="es-ES" sz="1100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66CE11A-44C2-8046-AF00-362E7383F636}"/>
              </a:ext>
            </a:extLst>
          </p:cNvPr>
          <p:cNvSpPr/>
          <p:nvPr/>
        </p:nvSpPr>
        <p:spPr>
          <a:xfrm>
            <a:off x="503302" y="708714"/>
            <a:ext cx="6810256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¿Por qué ascienden los globos aerostáticos?</a:t>
            </a:r>
          </a:p>
          <a:p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Debido al </a:t>
            </a:r>
            <a:r>
              <a:rPr lang="es-ES" b="1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principio de Arquímedes </a:t>
            </a:r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que, aplicado a los gases, dice:</a:t>
            </a:r>
          </a:p>
          <a:p>
            <a:pPr algn="ctr"/>
            <a:endParaRPr lang="es-ES" kern="100" dirty="0">
              <a:solidFill>
                <a:schemeClr val="accent4">
                  <a:lumMod val="50000"/>
                </a:schemeClr>
              </a:solidFill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r>
              <a:rPr lang="es-ES" b="1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“Los cuerpos contenidos en la atmósfera sufren un empuje vertical                y hacia arriba igual al peso del aire que desalojan”</a:t>
            </a:r>
          </a:p>
          <a:p>
            <a:pPr algn="ctr"/>
            <a:endParaRPr lang="es-ES" kern="100" dirty="0">
              <a:solidFill>
                <a:schemeClr val="accent4">
                  <a:lumMod val="50000"/>
                </a:schemeClr>
              </a:solidFill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r>
              <a:rPr lang="es-ES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Se llenaba de hidrógeno</a:t>
            </a:r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, gas más ligero que el aire, lo que permitía que estos </a:t>
            </a:r>
            <a:r>
              <a:rPr lang="es-ES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globos fuesen de menor tamaño </a:t>
            </a:r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que los de aire caliente, permitiendo una mayor sustentación con un volumen más pequeño.</a:t>
            </a:r>
          </a:p>
          <a:p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Lograban mayores autonomías de vuelo y no requerían de la combustión continua de un combustible.</a:t>
            </a:r>
          </a:p>
          <a:p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r>
              <a:rPr lang="es-ES" sz="3200" kern="100" dirty="0">
                <a:solidFill>
                  <a:srgbClr val="0070C0"/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¿Y cómo producían el hidrógeno?</a:t>
            </a:r>
          </a:p>
          <a:p>
            <a:endParaRPr lang="es-ES" kern="100" dirty="0">
              <a:solidFill>
                <a:schemeClr val="accent4">
                  <a:lumMod val="50000"/>
                </a:schemeClr>
              </a:solidFill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7D51129-A082-B442-991A-FECEEA679F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48555" y="181782"/>
            <a:ext cx="4417423" cy="649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2878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8B08F44-77D2-3042-BAC0-18890CD747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302" y="5852395"/>
            <a:ext cx="538740" cy="76238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FFDBFF7-E75A-B442-90D7-848D6850FEB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8864"/>
          <a:stretch/>
        </p:blipFill>
        <p:spPr>
          <a:xfrm>
            <a:off x="2836135" y="5852395"/>
            <a:ext cx="1471448" cy="628349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A200D927-10FB-9141-809E-AE16A0723B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756" y="6008322"/>
            <a:ext cx="2485995" cy="676257"/>
          </a:xfrm>
        </p:spPr>
        <p:txBody>
          <a:bodyPr>
            <a:normAutofit/>
          </a:bodyPr>
          <a:lstStyle/>
          <a:p>
            <a:pPr algn="r">
              <a:lnSpc>
                <a:spcPct val="30000"/>
              </a:lnSpc>
            </a:pPr>
            <a:r>
              <a:rPr lang="es-ES" sz="1100" b="1" dirty="0">
                <a:latin typeface="Athelas" panose="02000503000000020003" pitchFamily="2" charset="77"/>
                <a:cs typeface="Angsana New" panose="02020603050405020304" pitchFamily="18" charset="-34"/>
              </a:rPr>
              <a:t>José Emilio Padilla Méndez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Museo de Ciencias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Instituto Histórico Padre Suárez</a:t>
            </a:r>
          </a:p>
          <a:p>
            <a:endParaRPr lang="es-ES" sz="1100" dirty="0"/>
          </a:p>
        </p:txBody>
      </p:sp>
      <p:pic>
        <p:nvPicPr>
          <p:cNvPr id="8" name="Produccion Hidrogeno.mp4">
            <a:hlinkClick r:id="" action="ppaction://media"/>
            <a:extLst>
              <a:ext uri="{FF2B5EF4-FFF2-40B4-BE49-F238E27FC236}">
                <a16:creationId xmlns:a16="http://schemas.microsoft.com/office/drawing/2014/main" id="{9946B5B8-13D9-BC45-BB06-C683EA3344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778982" y="1088696"/>
            <a:ext cx="8435876" cy="4745181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DAB6C1D-FD85-A044-92AC-B37F40BA12BA}"/>
              </a:ext>
            </a:extLst>
          </p:cNvPr>
          <p:cNvSpPr txBox="1"/>
          <p:nvPr/>
        </p:nvSpPr>
        <p:spPr>
          <a:xfrm>
            <a:off x="1708753" y="479857"/>
            <a:ext cx="4822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hlinkClick r:id="rId8"/>
              </a:rPr>
              <a:t>PRODUCCIÓN DE HIDRÓGENO</a:t>
            </a:r>
            <a:endParaRPr lang="es-ES" sz="2400" dirty="0">
              <a:solidFill>
                <a:schemeClr val="accent4">
                  <a:lumMod val="50000"/>
                </a:schemeClr>
              </a:solidFill>
              <a:latin typeface="Athelas" panose="02000503000000020003" pitchFamily="2" charset="77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F554B6E9-9896-FC4A-B4CE-C1B64D6AE512}"/>
              </a:ext>
            </a:extLst>
          </p:cNvPr>
          <p:cNvSpPr/>
          <p:nvPr/>
        </p:nvSpPr>
        <p:spPr>
          <a:xfrm>
            <a:off x="6411465" y="370313"/>
            <a:ext cx="389273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Limaduras de Fe  + H</a:t>
            </a:r>
            <a:r>
              <a:rPr lang="es-ES" kern="100" baseline="-250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2</a:t>
            </a:r>
            <a:r>
              <a:rPr lang="es-ES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SO</a:t>
            </a:r>
            <a:r>
              <a:rPr lang="es-ES" kern="100" baseline="-250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4</a:t>
            </a:r>
            <a:r>
              <a:rPr lang="es-ES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                   H</a:t>
            </a:r>
            <a:r>
              <a:rPr lang="es-ES" kern="100" baseline="-250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2</a:t>
            </a:r>
            <a:r>
              <a:rPr lang="es-ES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  </a:t>
            </a:r>
          </a:p>
          <a:p>
            <a:r>
              <a:rPr lang="es-ES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Limaduras de Zn + </a:t>
            </a:r>
            <a:r>
              <a:rPr lang="es-ES" kern="100" dirty="0" err="1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HCl</a:t>
            </a:r>
            <a:r>
              <a:rPr lang="es-ES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                        H</a:t>
            </a:r>
            <a:r>
              <a:rPr lang="es-ES" kern="100" baseline="-250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2</a:t>
            </a:r>
            <a:r>
              <a:rPr lang="es-ES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  </a:t>
            </a:r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131E5883-AECE-8E4B-95CC-95494FC819FD}"/>
              </a:ext>
            </a:extLst>
          </p:cNvPr>
          <p:cNvCxnSpPr/>
          <p:nvPr/>
        </p:nvCxnSpPr>
        <p:spPr>
          <a:xfrm>
            <a:off x="9146619" y="535576"/>
            <a:ext cx="522515" cy="0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86E58CDD-2261-E045-B201-28DCA0FA3351}"/>
              </a:ext>
            </a:extLst>
          </p:cNvPr>
          <p:cNvCxnSpPr/>
          <p:nvPr/>
        </p:nvCxnSpPr>
        <p:spPr>
          <a:xfrm flipV="1">
            <a:off x="10201940" y="377129"/>
            <a:ext cx="0" cy="252000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AFA6FBBD-3C4A-7044-85BD-6B5B3AB49127}"/>
              </a:ext>
            </a:extLst>
          </p:cNvPr>
          <p:cNvCxnSpPr/>
          <p:nvPr/>
        </p:nvCxnSpPr>
        <p:spPr>
          <a:xfrm>
            <a:off x="9190533" y="842956"/>
            <a:ext cx="522515" cy="0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6E2AEF68-FAB1-A047-B54A-2EFDE6E865FC}"/>
              </a:ext>
            </a:extLst>
          </p:cNvPr>
          <p:cNvCxnSpPr/>
          <p:nvPr/>
        </p:nvCxnSpPr>
        <p:spPr>
          <a:xfrm flipV="1">
            <a:off x="10199360" y="684509"/>
            <a:ext cx="0" cy="252000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37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94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8B08F44-77D2-3042-BAC0-18890CD747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302" y="5852395"/>
            <a:ext cx="538740" cy="76238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FFDBFF7-E75A-B442-90D7-848D6850FEB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8864"/>
          <a:stretch/>
        </p:blipFill>
        <p:spPr>
          <a:xfrm>
            <a:off x="2836135" y="5852395"/>
            <a:ext cx="1471448" cy="628349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A200D927-10FB-9141-809E-AE16A0723B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756" y="6008322"/>
            <a:ext cx="2485995" cy="676257"/>
          </a:xfrm>
        </p:spPr>
        <p:txBody>
          <a:bodyPr>
            <a:normAutofit/>
          </a:bodyPr>
          <a:lstStyle/>
          <a:p>
            <a:pPr algn="r">
              <a:lnSpc>
                <a:spcPct val="30000"/>
              </a:lnSpc>
            </a:pPr>
            <a:r>
              <a:rPr lang="es-ES" sz="1100" b="1" dirty="0">
                <a:latin typeface="Athelas" panose="02000503000000020003" pitchFamily="2" charset="77"/>
                <a:cs typeface="Angsana New" panose="02020603050405020304" pitchFamily="18" charset="-34"/>
              </a:rPr>
              <a:t>José Emilio Padilla Méndez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Museo de Ciencias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Instituto Histórico Padre Suárez</a:t>
            </a:r>
          </a:p>
          <a:p>
            <a:endParaRPr lang="es-ES" sz="1100" dirty="0"/>
          </a:p>
        </p:txBody>
      </p:sp>
      <p:pic>
        <p:nvPicPr>
          <p:cNvPr id="2" name="Combustion Hidrogeno.mp4">
            <a:hlinkClick r:id="" action="ppaction://media"/>
            <a:extLst>
              <a:ext uri="{FF2B5EF4-FFF2-40B4-BE49-F238E27FC236}">
                <a16:creationId xmlns:a16="http://schemas.microsoft.com/office/drawing/2014/main" id="{D8E5DD70-78AB-7D47-B30E-29265599027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98618" y="852041"/>
            <a:ext cx="8712925" cy="490102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01BF01D-0B0E-FA45-AB33-77B0F91A29FF}"/>
              </a:ext>
            </a:extLst>
          </p:cNvPr>
          <p:cNvSpPr txBox="1"/>
          <p:nvPr/>
        </p:nvSpPr>
        <p:spPr>
          <a:xfrm>
            <a:off x="1998617" y="383376"/>
            <a:ext cx="4990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hlinkClick r:id="rId8"/>
              </a:rPr>
              <a:t>COMBUSTIÓN DE HIDRÓGENO</a:t>
            </a:r>
            <a:endParaRPr lang="es-ES" sz="2400" dirty="0">
              <a:solidFill>
                <a:schemeClr val="accent4">
                  <a:lumMod val="50000"/>
                </a:schemeClr>
              </a:solidFill>
              <a:latin typeface="Athelas" panose="02000503000000020003" pitchFamily="2" charset="77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832C7B21-23F0-B14F-AD7A-470F7A298ED8}"/>
              </a:ext>
            </a:extLst>
          </p:cNvPr>
          <p:cNvSpPr/>
          <p:nvPr/>
        </p:nvSpPr>
        <p:spPr>
          <a:xfrm>
            <a:off x="6988628" y="429542"/>
            <a:ext cx="33957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Problema: Su gran inflamabilidad</a:t>
            </a:r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917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4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8B08F44-77D2-3042-BAC0-18890CD74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302" y="5852395"/>
            <a:ext cx="538740" cy="76238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FFDBFF7-E75A-B442-90D7-848D6850FE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864"/>
          <a:stretch/>
        </p:blipFill>
        <p:spPr>
          <a:xfrm>
            <a:off x="2836135" y="5852395"/>
            <a:ext cx="1471448" cy="628349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A200D927-10FB-9141-809E-AE16A0723B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756" y="6008322"/>
            <a:ext cx="2485995" cy="676257"/>
          </a:xfrm>
        </p:spPr>
        <p:txBody>
          <a:bodyPr>
            <a:normAutofit/>
          </a:bodyPr>
          <a:lstStyle/>
          <a:p>
            <a:pPr algn="r">
              <a:lnSpc>
                <a:spcPct val="30000"/>
              </a:lnSpc>
            </a:pPr>
            <a:r>
              <a:rPr lang="es-ES" sz="1100" b="1" dirty="0">
                <a:latin typeface="Athelas" panose="02000503000000020003" pitchFamily="2" charset="77"/>
                <a:cs typeface="Angsana New" panose="02020603050405020304" pitchFamily="18" charset="-34"/>
              </a:rPr>
              <a:t>José Emilio Padilla Méndez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Museo de Ciencias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Instituto Histórico Padre Suárez</a:t>
            </a:r>
          </a:p>
          <a:p>
            <a:endParaRPr lang="es-ES" sz="11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1BF01D-0B0E-FA45-AB33-77B0F91A29FF}"/>
              </a:ext>
            </a:extLst>
          </p:cNvPr>
          <p:cNvSpPr txBox="1"/>
          <p:nvPr/>
        </p:nvSpPr>
        <p:spPr>
          <a:xfrm>
            <a:off x="2314817" y="383375"/>
            <a:ext cx="4859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hlinkClick r:id="rId5"/>
              </a:rPr>
              <a:t>COMBUSTIÓN DE HIDRÓGENO</a:t>
            </a:r>
            <a:endParaRPr lang="es-ES" sz="2400" dirty="0">
              <a:solidFill>
                <a:schemeClr val="accent4">
                  <a:lumMod val="50000"/>
                </a:schemeClr>
              </a:solidFill>
              <a:latin typeface="Athelas" panose="02000503000000020003" pitchFamily="2" charset="77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832C7B21-23F0-B14F-AD7A-470F7A298ED8}"/>
              </a:ext>
            </a:extLst>
          </p:cNvPr>
          <p:cNvSpPr/>
          <p:nvPr/>
        </p:nvSpPr>
        <p:spPr>
          <a:xfrm>
            <a:off x="7330957" y="429541"/>
            <a:ext cx="33957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kern="100" dirty="0">
                <a:solidFill>
                  <a:srgbClr val="0070C0"/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Problema: Su gran inflamabilidad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3175B3F-9F3F-8347-B00E-5C1A8F4934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8753" y="1000967"/>
            <a:ext cx="6122702" cy="4617537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504362D3-5881-5049-A946-33F201B3EC6C}"/>
              </a:ext>
            </a:extLst>
          </p:cNvPr>
          <p:cNvSpPr/>
          <p:nvPr/>
        </p:nvSpPr>
        <p:spPr>
          <a:xfrm>
            <a:off x="7831455" y="1001411"/>
            <a:ext cx="380237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Accidente del zepelín Hindenburg</a:t>
            </a:r>
          </a:p>
          <a:p>
            <a:r>
              <a:rPr lang="es-ES" b="1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6 mayo de 1937</a:t>
            </a:r>
          </a:p>
          <a:p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Diseñado originalmente para helio, el embargo de Estados Unidos obligó a Alemania a llenarlo con hidrógeno, gas altamente inflamable que provocó su rápido final.</a:t>
            </a:r>
          </a:p>
          <a:p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r>
              <a:rPr lang="es-ES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Longitud:</a:t>
            </a:r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 245 m</a:t>
            </a:r>
          </a:p>
          <a:p>
            <a:r>
              <a:rPr lang="es-ES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Volumen de hidrógeno: </a:t>
            </a:r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200000 m</a:t>
            </a:r>
            <a:r>
              <a:rPr lang="es-ES" kern="100" baseline="30000" dirty="0">
                <a:latin typeface="Athelas" panose="02000503000000020003" pitchFamily="2" charset="77"/>
                <a:cs typeface="Times New Roman" panose="02020603050405020304" pitchFamily="18" charset="0"/>
              </a:rPr>
              <a:t>3</a:t>
            </a:r>
          </a:p>
          <a:p>
            <a:r>
              <a:rPr lang="es-ES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Capacidad máxima: </a:t>
            </a:r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70 pasajeros y 61 miembros de tripulación</a:t>
            </a:r>
          </a:p>
          <a:p>
            <a:r>
              <a:rPr lang="es-ES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Velocidad máxima: </a:t>
            </a:r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135 km/h impulsado por cuatro motores diésel</a:t>
            </a:r>
          </a:p>
        </p:txBody>
      </p:sp>
    </p:spTree>
    <p:extLst>
      <p:ext uri="{BB962C8B-B14F-4D97-AF65-F5344CB8AC3E}">
        <p14:creationId xmlns:p14="http://schemas.microsoft.com/office/powerpoint/2010/main" val="25381407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3EE3896-FBD1-EA4A-8C04-2AAED5F4A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302" y="5852395"/>
            <a:ext cx="538740" cy="76238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6D7B376-E739-C744-B6FA-5E494AC4329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864"/>
          <a:stretch/>
        </p:blipFill>
        <p:spPr>
          <a:xfrm>
            <a:off x="2836135" y="5852395"/>
            <a:ext cx="1471448" cy="628349"/>
          </a:xfrm>
          <a:prstGeom prst="rect">
            <a:avLst/>
          </a:prstGeom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id="{EBC4501F-B7F3-C14A-9602-2D485473CFBC}"/>
              </a:ext>
            </a:extLst>
          </p:cNvPr>
          <p:cNvSpPr txBox="1">
            <a:spLocks/>
          </p:cNvSpPr>
          <p:nvPr/>
        </p:nvSpPr>
        <p:spPr>
          <a:xfrm>
            <a:off x="465756" y="6008322"/>
            <a:ext cx="2485995" cy="676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30000"/>
              </a:lnSpc>
            </a:pPr>
            <a:r>
              <a:rPr lang="es-ES" sz="1100" b="1">
                <a:latin typeface="Athelas" panose="02000503000000020003" pitchFamily="2" charset="77"/>
                <a:cs typeface="Angsana New" panose="02020603050405020304" pitchFamily="18" charset="-34"/>
              </a:rPr>
              <a:t>José Emilio Padilla Méndez</a:t>
            </a:r>
          </a:p>
          <a:p>
            <a:pPr algn="r">
              <a:lnSpc>
                <a:spcPct val="30000"/>
              </a:lnSpc>
            </a:pPr>
            <a:r>
              <a:rPr lang="es-ES" sz="100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Museo de Ciencias</a:t>
            </a:r>
          </a:p>
          <a:p>
            <a:pPr algn="r">
              <a:lnSpc>
                <a:spcPct val="30000"/>
              </a:lnSpc>
            </a:pPr>
            <a:r>
              <a:rPr lang="es-ES" sz="100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Instituto Histórico Padre Suárez</a:t>
            </a:r>
          </a:p>
          <a:p>
            <a:endParaRPr lang="es-ES" sz="1100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66CE11A-44C2-8046-AF00-362E7383F636}"/>
              </a:ext>
            </a:extLst>
          </p:cNvPr>
          <p:cNvSpPr/>
          <p:nvPr/>
        </p:nvSpPr>
        <p:spPr>
          <a:xfrm>
            <a:off x="414998" y="2272514"/>
            <a:ext cx="720214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El globo </a:t>
            </a:r>
            <a:r>
              <a:rPr lang="es-ES" b="1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se llenaba </a:t>
            </a:r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de hidrógeno </a:t>
            </a:r>
            <a:r>
              <a:rPr lang="es-ES" b="1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hasta las dos terceras partes </a:t>
            </a:r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porque, al elevarse en la atmósfera, la disminución de la presión hace dilatar el gas y podría romper el globo si estuviese completamente lleno.</a:t>
            </a:r>
          </a:p>
          <a:p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Para ayudar a la elevación se colocaban en la barquilla de mimbre saquillos de arena para aligerar el peso cuando fuese necesario. </a:t>
            </a:r>
          </a:p>
          <a:p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r>
              <a:rPr lang="es-ES" kern="100">
                <a:latin typeface="Athelas" panose="02000503000000020003" pitchFamily="2" charset="77"/>
                <a:cs typeface="Times New Roman" panose="02020603050405020304" pitchFamily="18" charset="0"/>
              </a:rPr>
              <a:t>También un </a:t>
            </a:r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áncora para que, al bajar, pudiera servir como punto de apoyo.</a:t>
            </a:r>
          </a:p>
          <a:p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r>
              <a:rPr lang="es-ES" b="1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24 agosto 1804</a:t>
            </a:r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. Con todo preparado, </a:t>
            </a:r>
            <a:r>
              <a:rPr lang="es-ES" b="1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Biot y Gay-Lussac soltaron la cuerda </a:t>
            </a:r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que sujetaban al globo en tierra firme y comenzaron su ascensión.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02FF93D-8E2E-C44F-ACB2-E525D1EFC4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955" y="161317"/>
            <a:ext cx="6895058" cy="1907361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7D51129-A082-B442-991A-FECEEA679F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41772" y="243774"/>
            <a:ext cx="4417423" cy="649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340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FD4DACF9-50AE-3348-8DD9-9D730C85AB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302" y="5852395"/>
            <a:ext cx="538740" cy="76238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61223E7-1606-8142-A195-E4FD748E37F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864"/>
          <a:stretch/>
        </p:blipFill>
        <p:spPr>
          <a:xfrm>
            <a:off x="2836135" y="5852395"/>
            <a:ext cx="1471448" cy="628349"/>
          </a:xfrm>
          <a:prstGeom prst="rect">
            <a:avLst/>
          </a:prstGeom>
        </p:spPr>
      </p:pic>
      <p:sp>
        <p:nvSpPr>
          <p:cNvPr id="13" name="Subtítulo 2">
            <a:extLst>
              <a:ext uri="{FF2B5EF4-FFF2-40B4-BE49-F238E27FC236}">
                <a16:creationId xmlns:a16="http://schemas.microsoft.com/office/drawing/2014/main" id="{8D1644AC-E32B-6445-9114-F2F2ECEC0DC7}"/>
              </a:ext>
            </a:extLst>
          </p:cNvPr>
          <p:cNvSpPr txBox="1">
            <a:spLocks/>
          </p:cNvSpPr>
          <p:nvPr/>
        </p:nvSpPr>
        <p:spPr>
          <a:xfrm>
            <a:off x="465756" y="6008322"/>
            <a:ext cx="2485995" cy="676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30000"/>
              </a:lnSpc>
            </a:pPr>
            <a:r>
              <a:rPr lang="es-ES" sz="1100" b="1">
                <a:latin typeface="Athelas" panose="02000503000000020003" pitchFamily="2" charset="77"/>
                <a:cs typeface="Angsana New" panose="02020603050405020304" pitchFamily="18" charset="-34"/>
              </a:rPr>
              <a:t>José Emilio Padilla Méndez</a:t>
            </a:r>
          </a:p>
          <a:p>
            <a:pPr algn="r">
              <a:lnSpc>
                <a:spcPct val="30000"/>
              </a:lnSpc>
            </a:pPr>
            <a:r>
              <a:rPr lang="es-ES" sz="100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Museo de Ciencias</a:t>
            </a:r>
          </a:p>
          <a:p>
            <a:pPr algn="r">
              <a:lnSpc>
                <a:spcPct val="30000"/>
              </a:lnSpc>
            </a:pPr>
            <a:r>
              <a:rPr lang="es-ES" sz="100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Instituto Histórico Padre Suárez</a:t>
            </a:r>
          </a:p>
          <a:p>
            <a:endParaRPr lang="es-ES" sz="11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B3069C17-9DB9-BC48-A100-91A31E82459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80" r="3569"/>
          <a:stretch/>
        </p:blipFill>
        <p:spPr>
          <a:xfrm>
            <a:off x="2586449" y="296704"/>
            <a:ext cx="9496697" cy="5391046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B2D3193D-E680-0241-8CDD-B3A1CA7A25FB}"/>
              </a:ext>
            </a:extLst>
          </p:cNvPr>
          <p:cNvSpPr txBox="1"/>
          <p:nvPr/>
        </p:nvSpPr>
        <p:spPr>
          <a:xfrm>
            <a:off x="451050" y="192202"/>
            <a:ext cx="13891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</a:rPr>
              <a:t>RAE</a:t>
            </a:r>
          </a:p>
        </p:txBody>
      </p:sp>
    </p:spTree>
    <p:extLst>
      <p:ext uri="{BB962C8B-B14F-4D97-AF65-F5344CB8AC3E}">
        <p14:creationId xmlns:p14="http://schemas.microsoft.com/office/powerpoint/2010/main" val="23644158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3EE3896-FBD1-EA4A-8C04-2AAED5F4A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302" y="5852395"/>
            <a:ext cx="538740" cy="76238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6D7B376-E739-C744-B6FA-5E494AC4329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864"/>
          <a:stretch/>
        </p:blipFill>
        <p:spPr>
          <a:xfrm>
            <a:off x="2836135" y="5852395"/>
            <a:ext cx="1471448" cy="628349"/>
          </a:xfrm>
          <a:prstGeom prst="rect">
            <a:avLst/>
          </a:prstGeom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id="{EBC4501F-B7F3-C14A-9602-2D485473CFBC}"/>
              </a:ext>
            </a:extLst>
          </p:cNvPr>
          <p:cNvSpPr txBox="1">
            <a:spLocks/>
          </p:cNvSpPr>
          <p:nvPr/>
        </p:nvSpPr>
        <p:spPr>
          <a:xfrm>
            <a:off x="465756" y="6008322"/>
            <a:ext cx="2485995" cy="676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30000"/>
              </a:lnSpc>
            </a:pPr>
            <a:r>
              <a:rPr lang="es-ES" sz="1100" b="1">
                <a:latin typeface="Athelas" panose="02000503000000020003" pitchFamily="2" charset="77"/>
                <a:cs typeface="Angsana New" panose="02020603050405020304" pitchFamily="18" charset="-34"/>
              </a:rPr>
              <a:t>José Emilio Padilla Méndez</a:t>
            </a:r>
          </a:p>
          <a:p>
            <a:pPr algn="r">
              <a:lnSpc>
                <a:spcPct val="30000"/>
              </a:lnSpc>
            </a:pPr>
            <a:r>
              <a:rPr lang="es-ES" sz="100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Museo de Ciencias</a:t>
            </a:r>
          </a:p>
          <a:p>
            <a:pPr algn="r">
              <a:lnSpc>
                <a:spcPct val="30000"/>
              </a:lnSpc>
            </a:pPr>
            <a:r>
              <a:rPr lang="es-ES" sz="100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Instituto Histórico Padre Suárez</a:t>
            </a:r>
          </a:p>
          <a:p>
            <a:endParaRPr lang="es-ES" sz="1100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66CE11A-44C2-8046-AF00-362E7383F636}"/>
              </a:ext>
            </a:extLst>
          </p:cNvPr>
          <p:cNvSpPr/>
          <p:nvPr/>
        </p:nvSpPr>
        <p:spPr>
          <a:xfrm>
            <a:off x="1708753" y="2635110"/>
            <a:ext cx="85726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El globo empezó a ascender hasta que el empuje vertical y hacia arriba, según el principio de Arquímedes, y el peso, fuerza vertical y hacia abajo se igualaron. En ese instante, para seguir ascendiendo, aligeraron peso dejando caer fuera de la cesta los saquillos de arena que llevaban. </a:t>
            </a:r>
          </a:p>
          <a:p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Disponían de :</a:t>
            </a:r>
          </a:p>
          <a:p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     Un </a:t>
            </a:r>
            <a:r>
              <a:rPr lang="es-ES" b="1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barómetro</a:t>
            </a:r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 que les permitía calcular la altura a la que estaban.</a:t>
            </a:r>
          </a:p>
          <a:p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     Un </a:t>
            </a:r>
            <a:r>
              <a:rPr lang="es-ES" b="1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termómetro</a:t>
            </a:r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 les informaba de la temperatura.</a:t>
            </a:r>
          </a:p>
          <a:p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     Un </a:t>
            </a:r>
            <a:r>
              <a:rPr lang="es-ES" b="1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higrómetro</a:t>
            </a:r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 permitía determinar la humedad de ese aire, observando que iba   </a:t>
            </a:r>
          </a:p>
          <a:p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     disminuyendo al ascender, siendo bastante seco a la altura de 4000 m.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02FF93D-8E2E-C44F-ACB2-E525D1EFC4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8753" y="239281"/>
            <a:ext cx="8660856" cy="2395829"/>
          </a:xfrm>
          <a:prstGeom prst="rect">
            <a:avLst/>
          </a:prstGeom>
          <a:effectLst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42937389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3EE3896-FBD1-EA4A-8C04-2AAED5F4A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302" y="5852395"/>
            <a:ext cx="538740" cy="76238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6D7B376-E739-C744-B6FA-5E494AC4329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864"/>
          <a:stretch/>
        </p:blipFill>
        <p:spPr>
          <a:xfrm>
            <a:off x="2836135" y="5852395"/>
            <a:ext cx="1471448" cy="628349"/>
          </a:xfrm>
          <a:prstGeom prst="rect">
            <a:avLst/>
          </a:prstGeom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id="{EBC4501F-B7F3-C14A-9602-2D485473CFBC}"/>
              </a:ext>
            </a:extLst>
          </p:cNvPr>
          <p:cNvSpPr txBox="1">
            <a:spLocks/>
          </p:cNvSpPr>
          <p:nvPr/>
        </p:nvSpPr>
        <p:spPr>
          <a:xfrm>
            <a:off x="465756" y="6008322"/>
            <a:ext cx="2485995" cy="676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30000"/>
              </a:lnSpc>
            </a:pPr>
            <a:r>
              <a:rPr lang="es-ES" sz="1100" b="1">
                <a:latin typeface="Athelas" panose="02000503000000020003" pitchFamily="2" charset="77"/>
                <a:cs typeface="Angsana New" panose="02020603050405020304" pitchFamily="18" charset="-34"/>
              </a:rPr>
              <a:t>José Emilio Padilla Méndez</a:t>
            </a:r>
          </a:p>
          <a:p>
            <a:pPr algn="r">
              <a:lnSpc>
                <a:spcPct val="30000"/>
              </a:lnSpc>
            </a:pPr>
            <a:r>
              <a:rPr lang="es-ES" sz="100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Museo de Ciencias</a:t>
            </a:r>
          </a:p>
          <a:p>
            <a:pPr algn="r">
              <a:lnSpc>
                <a:spcPct val="30000"/>
              </a:lnSpc>
            </a:pPr>
            <a:r>
              <a:rPr lang="es-ES" sz="100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Instituto Histórico Padre Suárez</a:t>
            </a:r>
          </a:p>
          <a:p>
            <a:endParaRPr lang="es-ES" sz="1100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66CE11A-44C2-8046-AF00-362E7383F636}"/>
              </a:ext>
            </a:extLst>
          </p:cNvPr>
          <p:cNvSpPr/>
          <p:nvPr/>
        </p:nvSpPr>
        <p:spPr>
          <a:xfrm>
            <a:off x="465756" y="2462067"/>
            <a:ext cx="820989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Al ir ascendiendo el globo se va inflando cada vez más, debido a la poca presión en el exterior. Si observaban que estaba completamente inflado, abrían la válvula inferior para que no haya tanta presión interior y se pudiera romper el globo. </a:t>
            </a:r>
          </a:p>
          <a:p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Si hacía viento que provocaba el movimiento no deseado, arrojaba saquillos de arena para ascender o abrían la válvula superior para dejar escapar hidrógeno y así bajar, buscando en ambos casos alturas con menor viento.</a:t>
            </a:r>
          </a:p>
          <a:p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Para aterrizar abrían la válvula superior dejando escapar hidrógeno suficiente para el descenso. Arrojaban el áncora, que servía de apoyo, y así acabar de descender, de forma que la cesta de mimbre se depositase sobre el suelo sin sobresaltos.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02FF93D-8E2E-C44F-ACB2-E525D1EFC4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310" y="580681"/>
            <a:ext cx="6735149" cy="1863126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873A941-AC0E-260C-6223-7E7830BC4F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02353" y="602983"/>
            <a:ext cx="3334403" cy="4903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2060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8B08F44-77D2-3042-BAC0-18890CD74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302" y="5852395"/>
            <a:ext cx="538740" cy="76238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FFDBFF7-E75A-B442-90D7-848D6850FE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864"/>
          <a:stretch/>
        </p:blipFill>
        <p:spPr>
          <a:xfrm>
            <a:off x="2836135" y="5852395"/>
            <a:ext cx="1471448" cy="628349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A200D927-10FB-9141-809E-AE16A0723B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756" y="6008322"/>
            <a:ext cx="2485995" cy="676257"/>
          </a:xfrm>
        </p:spPr>
        <p:txBody>
          <a:bodyPr>
            <a:normAutofit/>
          </a:bodyPr>
          <a:lstStyle/>
          <a:p>
            <a:pPr algn="r">
              <a:lnSpc>
                <a:spcPct val="30000"/>
              </a:lnSpc>
            </a:pPr>
            <a:r>
              <a:rPr lang="es-ES" sz="1100" b="1" dirty="0">
                <a:latin typeface="Athelas" panose="02000503000000020003" pitchFamily="2" charset="77"/>
                <a:cs typeface="Angsana New" panose="02020603050405020304" pitchFamily="18" charset="-34"/>
              </a:rPr>
              <a:t>José Emilio Padilla Méndez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Museo de Ciencias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Instituto Histórico Padre Suárez</a:t>
            </a:r>
          </a:p>
          <a:p>
            <a:endParaRPr lang="es-ES" sz="1100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DF7D2E54-6F45-E14B-96C2-850D3EA15E1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t="10285"/>
          <a:stretch/>
        </p:blipFill>
        <p:spPr>
          <a:xfrm>
            <a:off x="1583432" y="1040644"/>
            <a:ext cx="9473006" cy="4618114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FE9DCA68-FDE2-AD4A-854E-7F2A28416337}"/>
              </a:ext>
            </a:extLst>
          </p:cNvPr>
          <p:cNvSpPr txBox="1"/>
          <p:nvPr/>
        </p:nvSpPr>
        <p:spPr>
          <a:xfrm>
            <a:off x="2076994" y="315934"/>
            <a:ext cx="8639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rgbClr val="0070C0"/>
                </a:solidFill>
                <a:latin typeface="Athelas" panose="02000503000000020003" pitchFamily="2" charset="77"/>
              </a:rPr>
              <a:t>Laboratorio flotante: globo aerostático 1804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5210691-AF8B-3C43-B1BC-2AE3D19C7A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1676" y="5763270"/>
            <a:ext cx="3802728" cy="1051938"/>
          </a:xfrm>
          <a:prstGeom prst="rect">
            <a:avLst/>
          </a:prstGeom>
          <a:effectLst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31242824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8B08F44-77D2-3042-BAC0-18890CD74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302" y="5852395"/>
            <a:ext cx="538740" cy="76238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FFDBFF7-E75A-B442-90D7-848D6850FE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864"/>
          <a:stretch/>
        </p:blipFill>
        <p:spPr>
          <a:xfrm>
            <a:off x="2836135" y="5852395"/>
            <a:ext cx="1471448" cy="628349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A200D927-10FB-9141-809E-AE16A0723B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756" y="6008322"/>
            <a:ext cx="2485995" cy="676257"/>
          </a:xfrm>
        </p:spPr>
        <p:txBody>
          <a:bodyPr>
            <a:normAutofit/>
          </a:bodyPr>
          <a:lstStyle/>
          <a:p>
            <a:pPr algn="r">
              <a:lnSpc>
                <a:spcPct val="30000"/>
              </a:lnSpc>
            </a:pPr>
            <a:r>
              <a:rPr lang="es-ES" sz="1100" b="1" dirty="0">
                <a:latin typeface="Athelas" panose="02000503000000020003" pitchFamily="2" charset="77"/>
                <a:cs typeface="Angsana New" panose="02020603050405020304" pitchFamily="18" charset="-34"/>
              </a:rPr>
              <a:t>José Emilio Padilla Méndez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Museo de Ciencias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Instituto Histórico Padre Suárez</a:t>
            </a:r>
          </a:p>
          <a:p>
            <a:endParaRPr lang="es-ES" sz="11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98ECF54-6C57-6C42-A9DF-115FD5EA205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l="4522" t="29350" r="4810" b="4094"/>
          <a:stretch/>
        </p:blipFill>
        <p:spPr>
          <a:xfrm>
            <a:off x="6674983" y="2266241"/>
            <a:ext cx="5270156" cy="3123982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F2BDCA6-9E20-F845-969B-CBE306EF96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2107" y="754871"/>
            <a:ext cx="5270157" cy="1457869"/>
          </a:xfrm>
          <a:prstGeom prst="rect">
            <a:avLst/>
          </a:prstGeom>
          <a:effectLst>
            <a:softEdge rad="101600"/>
          </a:effec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315A6E9C-0767-D94E-8263-139F70DD15C8}"/>
              </a:ext>
            </a:extLst>
          </p:cNvPr>
          <p:cNvSpPr/>
          <p:nvPr/>
        </p:nvSpPr>
        <p:spPr>
          <a:xfrm>
            <a:off x="503303" y="706748"/>
            <a:ext cx="5964404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OBJETIVOS DE LA ASCENSIÓN</a:t>
            </a:r>
          </a:p>
          <a:p>
            <a:r>
              <a:rPr lang="es-ES" sz="2800" b="1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 </a:t>
            </a:r>
            <a:endParaRPr lang="es-ES" sz="2800" b="1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s-ES" sz="2000" b="1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Determinar si la declinación magnética disminuía al alejarse de la superficie terrestre.</a:t>
            </a:r>
          </a:p>
          <a:p>
            <a:endParaRPr lang="es-ES" sz="2000" kern="100" dirty="0">
              <a:solidFill>
                <a:schemeClr val="accent4">
                  <a:lumMod val="50000"/>
                </a:schemeClr>
              </a:solidFill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Saussure, la evaluó en 1/5 en sus mediciones a 3435 m de altura en los Alpes.</a:t>
            </a:r>
          </a:p>
          <a:p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1ADD69A-223B-F745-852A-3FF66DD43054}"/>
              </a:ext>
            </a:extLst>
          </p:cNvPr>
          <p:cNvSpPr/>
          <p:nvPr/>
        </p:nvSpPr>
        <p:spPr>
          <a:xfrm>
            <a:off x="503302" y="3206756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dirty="0">
                <a:latin typeface="Athelas" panose="02000503000000020003" pitchFamily="2" charset="77"/>
              </a:rPr>
              <a:t>Para evitar interferencias magnéticas en las mediciones, todo objeto metálico se colocó suspendido de la cesta, a 10 metros por debajo. </a:t>
            </a:r>
          </a:p>
          <a:p>
            <a:endParaRPr lang="es-ES" dirty="0">
              <a:latin typeface="Athelas" panose="02000503000000020003" pitchFamily="2" charset="77"/>
            </a:endParaRPr>
          </a:p>
          <a:p>
            <a:r>
              <a:rPr lang="es-ES" dirty="0">
                <a:latin typeface="Athelas" panose="02000503000000020003" pitchFamily="2" charset="77"/>
              </a:rPr>
              <a:t>Tuvieron problemas para hacer estas mediciones, pero sus medidas indicaban que no se veía alterada con la altura. Emplazaron a seguir con esta investigación en un vuelo futuro.</a:t>
            </a:r>
          </a:p>
        </p:txBody>
      </p:sp>
    </p:spTree>
    <p:extLst>
      <p:ext uri="{BB962C8B-B14F-4D97-AF65-F5344CB8AC3E}">
        <p14:creationId xmlns:p14="http://schemas.microsoft.com/office/powerpoint/2010/main" val="39572620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8B08F44-77D2-3042-BAC0-18890CD74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302" y="5852395"/>
            <a:ext cx="538740" cy="76238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FFDBFF7-E75A-B442-90D7-848D6850FE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864"/>
          <a:stretch/>
        </p:blipFill>
        <p:spPr>
          <a:xfrm>
            <a:off x="2836135" y="5852395"/>
            <a:ext cx="1471448" cy="628349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A200D927-10FB-9141-809E-AE16A0723B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756" y="6008322"/>
            <a:ext cx="2485995" cy="676257"/>
          </a:xfrm>
        </p:spPr>
        <p:txBody>
          <a:bodyPr>
            <a:normAutofit/>
          </a:bodyPr>
          <a:lstStyle/>
          <a:p>
            <a:pPr algn="r">
              <a:lnSpc>
                <a:spcPct val="30000"/>
              </a:lnSpc>
            </a:pPr>
            <a:r>
              <a:rPr lang="es-ES" sz="1100" b="1" dirty="0">
                <a:latin typeface="Athelas" panose="02000503000000020003" pitchFamily="2" charset="77"/>
                <a:cs typeface="Angsana New" panose="02020603050405020304" pitchFamily="18" charset="-34"/>
              </a:rPr>
              <a:t>José Emilio Padilla Méndez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Museo de Ciencias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Instituto Histórico Padre Suárez</a:t>
            </a:r>
          </a:p>
          <a:p>
            <a:endParaRPr lang="es-ES" sz="11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03755BC-562A-5D4F-99FE-E26191EBAF7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 l="4902" t="29462" r="7270" b="3399"/>
          <a:stretch/>
        </p:blipFill>
        <p:spPr>
          <a:xfrm>
            <a:off x="7449015" y="595603"/>
            <a:ext cx="4264395" cy="2604797"/>
          </a:xfrm>
          <a:prstGeom prst="rect">
            <a:avLst/>
          </a:prstGeom>
          <a:effectLst>
            <a:softEdge rad="101600"/>
          </a:effec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FA95B450-6FCA-EF4F-B8F8-3822DB4C6F0D}"/>
              </a:ext>
            </a:extLst>
          </p:cNvPr>
          <p:cNvSpPr/>
          <p:nvPr/>
        </p:nvSpPr>
        <p:spPr>
          <a:xfrm>
            <a:off x="803433" y="821601"/>
            <a:ext cx="483908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2. Medir la electricidad del aire en las distintas capas atmosféricas.</a:t>
            </a:r>
          </a:p>
          <a:p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Para ello, llevaban:</a:t>
            </a:r>
          </a:p>
          <a:p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s-ES" b="1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Hilos metálicos </a:t>
            </a:r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de diversas longitudes: desde 20 hasta 100 metros. </a:t>
            </a:r>
          </a:p>
          <a:p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s-ES" b="1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Electróforos</a:t>
            </a:r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 cargados para determinar la naturaleza de dicha electricidad (frotados en tierra antes de salir), para repetir las experiencias de Volta sobre la electricidad desarrollada por simple contacto.</a:t>
            </a:r>
          </a:p>
          <a:p>
            <a:endParaRPr lang="es-ES" dirty="0">
              <a:latin typeface="Athelas" panose="02000503000000020003" pitchFamily="2" charset="77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20B8A91-558A-2E7E-6E6E-214BF1C6F5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76580" y="3308324"/>
            <a:ext cx="3502654" cy="317242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7FF625E7-627D-0B26-22A8-01F3B272FB77}"/>
              </a:ext>
            </a:extLst>
          </p:cNvPr>
          <p:cNvSpPr txBox="1"/>
          <p:nvPr/>
        </p:nvSpPr>
        <p:spPr>
          <a:xfrm>
            <a:off x="6336681" y="5728385"/>
            <a:ext cx="163989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1400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Electróforos</a:t>
            </a:r>
          </a:p>
          <a:p>
            <a:pPr algn="r"/>
            <a:r>
              <a:rPr lang="es-ES" sz="1400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Museo Ciencias</a:t>
            </a:r>
          </a:p>
          <a:p>
            <a:pPr algn="r"/>
            <a:r>
              <a:rPr lang="es-ES" sz="1400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Instituto P. Suárez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4446408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8B08F44-77D2-3042-BAC0-18890CD74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302" y="5852395"/>
            <a:ext cx="538740" cy="76238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FFDBFF7-E75A-B442-90D7-848D6850FE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864"/>
          <a:stretch/>
        </p:blipFill>
        <p:spPr>
          <a:xfrm>
            <a:off x="2836135" y="5852395"/>
            <a:ext cx="1471448" cy="628349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A200D927-10FB-9141-809E-AE16A0723B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756" y="6008322"/>
            <a:ext cx="2485995" cy="676257"/>
          </a:xfrm>
        </p:spPr>
        <p:txBody>
          <a:bodyPr>
            <a:normAutofit/>
          </a:bodyPr>
          <a:lstStyle/>
          <a:p>
            <a:pPr algn="r">
              <a:lnSpc>
                <a:spcPct val="30000"/>
              </a:lnSpc>
            </a:pPr>
            <a:r>
              <a:rPr lang="es-ES" sz="1100" b="1" dirty="0">
                <a:latin typeface="Athelas" panose="02000503000000020003" pitchFamily="2" charset="77"/>
                <a:cs typeface="Angsana New" panose="02020603050405020304" pitchFamily="18" charset="-34"/>
              </a:rPr>
              <a:t>José Emilio Padilla Méndez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Museo de Ciencias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Instituto Histórico Padre Suárez</a:t>
            </a:r>
          </a:p>
          <a:p>
            <a:endParaRPr lang="es-ES" sz="11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C401D5A-087D-954E-8A44-17D88DA5AD2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 l="4945" t="28918" r="5751" b="4466"/>
          <a:stretch/>
        </p:blipFill>
        <p:spPr>
          <a:xfrm>
            <a:off x="6673244" y="583599"/>
            <a:ext cx="5070264" cy="3039864"/>
          </a:xfrm>
          <a:prstGeom prst="rect">
            <a:avLst/>
          </a:prstGeom>
          <a:effectLst>
            <a:softEdge rad="101600"/>
          </a:effec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AF6F64E4-7188-6346-9699-5A1B89E4A91C}"/>
              </a:ext>
            </a:extLst>
          </p:cNvPr>
          <p:cNvSpPr/>
          <p:nvPr/>
        </p:nvSpPr>
        <p:spPr>
          <a:xfrm>
            <a:off x="772672" y="583599"/>
            <a:ext cx="5307286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3. Estudiar la composición del aire en función de la altura y sus efectos en organismos vivos.</a:t>
            </a:r>
          </a:p>
          <a:p>
            <a:endParaRPr lang="es-ES" sz="2000" kern="100" dirty="0">
              <a:solidFill>
                <a:schemeClr val="accent4">
                  <a:lumMod val="50000"/>
                </a:schemeClr>
              </a:solidFill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Para ello </a:t>
            </a:r>
            <a:r>
              <a:rPr lang="es-ES" b="1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tomaron muestras de aire con </a:t>
            </a:r>
            <a:r>
              <a:rPr lang="es-ES" b="1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globos de vidrio con válvula </a:t>
            </a:r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a los que, previamente, les habían hecho el vacío.</a:t>
            </a:r>
          </a:p>
          <a:p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También </a:t>
            </a:r>
            <a:r>
              <a:rPr lang="es-ES" b="1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viajaban con animales </a:t>
            </a:r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(ranas, pájaros e insectos) para comprobar los efectos del vuelo en sus organismos y en ellos mismos.</a:t>
            </a:r>
          </a:p>
          <a:p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A 2622 metros de altura, ni ellos ni los animales parecían sufrir ningún efecto pernicioso, ni siquiera frío. La respiración era normal, aunque el pulso algo acelerado.</a:t>
            </a:r>
          </a:p>
          <a:p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A 4000 metros sus pulsaciones llegaron a ser de 120 y notaban más la ausencia de oxígeno en el aire.</a:t>
            </a:r>
          </a:p>
          <a:p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B97CCDB-2772-414C-B37D-D033988D79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8222" y="3732153"/>
            <a:ext cx="4171551" cy="279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2460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8B08F44-77D2-3042-BAC0-18890CD74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302" y="5852395"/>
            <a:ext cx="538740" cy="76238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FFDBFF7-E75A-B442-90D7-848D6850FE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864"/>
          <a:stretch/>
        </p:blipFill>
        <p:spPr>
          <a:xfrm>
            <a:off x="2836135" y="5852395"/>
            <a:ext cx="1471448" cy="628349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A200D927-10FB-9141-809E-AE16A0723B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756" y="6008322"/>
            <a:ext cx="2485995" cy="676257"/>
          </a:xfrm>
        </p:spPr>
        <p:txBody>
          <a:bodyPr>
            <a:normAutofit/>
          </a:bodyPr>
          <a:lstStyle/>
          <a:p>
            <a:pPr algn="r">
              <a:lnSpc>
                <a:spcPct val="30000"/>
              </a:lnSpc>
            </a:pPr>
            <a:r>
              <a:rPr lang="es-ES" sz="1100" b="1" dirty="0">
                <a:latin typeface="Athelas" panose="02000503000000020003" pitchFamily="2" charset="77"/>
                <a:cs typeface="Angsana New" panose="02020603050405020304" pitchFamily="18" charset="-34"/>
              </a:rPr>
              <a:t>José Emilio Padilla Méndez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Museo de Ciencias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Instituto Histórico Padre Suárez</a:t>
            </a:r>
          </a:p>
          <a:p>
            <a:endParaRPr lang="es-ES" sz="1100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F6F64E4-7188-6346-9699-5A1B89E4A91C}"/>
              </a:ext>
            </a:extLst>
          </p:cNvPr>
          <p:cNvSpPr/>
          <p:nvPr/>
        </p:nvSpPr>
        <p:spPr>
          <a:xfrm>
            <a:off x="772672" y="583599"/>
            <a:ext cx="67783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16 SEPTIEMBRE 1804   </a:t>
            </a:r>
            <a:r>
              <a:rPr lang="es-ES" sz="3600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2º VUELO</a:t>
            </a:r>
            <a:endParaRPr lang="es-ES" sz="3200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F5516F3-7EDF-B642-9F43-BB9ECA98A82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0956" t="29081" r="32941" b="23460"/>
          <a:stretch/>
        </p:blipFill>
        <p:spPr>
          <a:xfrm>
            <a:off x="578747" y="3307861"/>
            <a:ext cx="1971001" cy="2052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230B074-90F9-9345-AE3F-B5D360DD47E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7279" t="9722" r="10441" b="74042"/>
          <a:stretch/>
        </p:blipFill>
        <p:spPr>
          <a:xfrm>
            <a:off x="644380" y="1106819"/>
            <a:ext cx="4894609" cy="1260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FFF18A4E-047B-9A4F-A7C9-1AAA0CA8A76D}"/>
              </a:ext>
            </a:extLst>
          </p:cNvPr>
          <p:cNvSpPr/>
          <p:nvPr/>
        </p:nvSpPr>
        <p:spPr>
          <a:xfrm>
            <a:off x="5388651" y="1800987"/>
            <a:ext cx="1735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EN SOLITARIO</a:t>
            </a:r>
            <a:endParaRPr lang="es-ES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CCB65397-C1AB-6F45-ADDE-EE0A10E5089F}"/>
              </a:ext>
            </a:extLst>
          </p:cNvPr>
          <p:cNvSpPr/>
          <p:nvPr/>
        </p:nvSpPr>
        <p:spPr>
          <a:xfrm>
            <a:off x="772672" y="2334735"/>
            <a:ext cx="67783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Partió también del patio del conservatorio de artes y medidas de París</a:t>
            </a:r>
            <a:endParaRPr lang="es-ES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06A1168-7EFE-9E42-8D3F-0F7DBFD9D6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1628" y="457696"/>
            <a:ext cx="4428301" cy="5954813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0408100E-AA0C-AF4F-B34C-60821E44DEE7}"/>
              </a:ext>
            </a:extLst>
          </p:cNvPr>
          <p:cNvSpPr/>
          <p:nvPr/>
        </p:nvSpPr>
        <p:spPr>
          <a:xfrm>
            <a:off x="2549747" y="2890038"/>
            <a:ext cx="4829621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kern="100" dirty="0">
                <a:solidFill>
                  <a:srgbClr val="0070C0"/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OBJETIVOS DEL VUELO</a:t>
            </a:r>
          </a:p>
          <a:p>
            <a:endParaRPr lang="es-ES" kern="100" dirty="0">
              <a:solidFill>
                <a:srgbClr val="0070C0"/>
              </a:solidFill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r>
              <a:rPr lang="es-ES" b="1" kern="100" dirty="0">
                <a:solidFill>
                  <a:srgbClr val="0070C0"/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Realizar las mediciones que quedaron pendientes y otras nuevas.</a:t>
            </a:r>
          </a:p>
          <a:p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r>
              <a:rPr lang="es-ES" b="1" dirty="0">
                <a:solidFill>
                  <a:srgbClr val="0070C0"/>
                </a:solidFill>
                <a:latin typeface="Athelas" panose="02000503000000020003" pitchFamily="2" charset="77"/>
              </a:rPr>
              <a:t>Montó</a:t>
            </a:r>
            <a:r>
              <a:rPr lang="es-ES" dirty="0">
                <a:latin typeface="Athelas" panose="02000503000000020003" pitchFamily="2" charset="77"/>
              </a:rPr>
              <a:t> en la barquilla del globo </a:t>
            </a:r>
            <a:r>
              <a:rPr lang="es-ES" b="1" dirty="0">
                <a:solidFill>
                  <a:srgbClr val="0070C0"/>
                </a:solidFill>
                <a:latin typeface="Athelas" panose="02000503000000020003" pitchFamily="2" charset="77"/>
              </a:rPr>
              <a:t>un auténtico gabinete de física experimental</a:t>
            </a:r>
            <a:r>
              <a:rPr lang="es-ES" dirty="0">
                <a:latin typeface="Athelas" panose="02000503000000020003" pitchFamily="2" charset="77"/>
              </a:rPr>
              <a:t>.</a:t>
            </a:r>
          </a:p>
          <a:p>
            <a:endParaRPr lang="es-ES" dirty="0">
              <a:latin typeface="Athelas" panose="02000503000000020003" pitchFamily="2" charset="77"/>
            </a:endParaRPr>
          </a:p>
          <a:p>
            <a:r>
              <a:rPr lang="es-ES" b="1" dirty="0">
                <a:solidFill>
                  <a:srgbClr val="0070C0"/>
                </a:solidFill>
                <a:latin typeface="Athelas" panose="02000503000000020003" pitchFamily="2" charset="77"/>
              </a:rPr>
              <a:t>Alcanzó los 7000 metros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</a:rPr>
              <a:t> </a:t>
            </a:r>
            <a:r>
              <a:rPr lang="es-ES" dirty="0">
                <a:latin typeface="Athelas" panose="02000503000000020003" pitchFamily="2" charset="77"/>
              </a:rPr>
              <a:t>de altura.</a:t>
            </a:r>
          </a:p>
        </p:txBody>
      </p:sp>
    </p:spTree>
    <p:extLst>
      <p:ext uri="{BB962C8B-B14F-4D97-AF65-F5344CB8AC3E}">
        <p14:creationId xmlns:p14="http://schemas.microsoft.com/office/powerpoint/2010/main" val="18038106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9230B074-90F9-9345-AE3F-B5D360DD47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7279" t="9722" r="10441" b="74042"/>
          <a:stretch/>
        </p:blipFill>
        <p:spPr>
          <a:xfrm>
            <a:off x="131036" y="112215"/>
            <a:ext cx="4894609" cy="1260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6191813-B45C-5444-B136-DE1E24BCD7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780"/>
          <a:stretch/>
        </p:blipFill>
        <p:spPr>
          <a:xfrm rot="16200000">
            <a:off x="4779756" y="-713676"/>
            <a:ext cx="5002716" cy="865872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8B08F44-77D2-3042-BAC0-18890CD747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302" y="5852395"/>
            <a:ext cx="538740" cy="76238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FFDBFF7-E75A-B442-90D7-848D6850FEB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18864"/>
          <a:stretch/>
        </p:blipFill>
        <p:spPr>
          <a:xfrm>
            <a:off x="2836135" y="5852395"/>
            <a:ext cx="1471448" cy="628349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A200D927-10FB-9141-809E-AE16A0723B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756" y="6008322"/>
            <a:ext cx="2485995" cy="676257"/>
          </a:xfrm>
        </p:spPr>
        <p:txBody>
          <a:bodyPr>
            <a:normAutofit/>
          </a:bodyPr>
          <a:lstStyle/>
          <a:p>
            <a:pPr algn="r">
              <a:lnSpc>
                <a:spcPct val="30000"/>
              </a:lnSpc>
            </a:pPr>
            <a:r>
              <a:rPr lang="es-ES" sz="1100" b="1" dirty="0">
                <a:latin typeface="Athelas" panose="02000503000000020003" pitchFamily="2" charset="77"/>
                <a:cs typeface="Angsana New" panose="02020603050405020304" pitchFamily="18" charset="-34"/>
              </a:rPr>
              <a:t>José Emilio Padilla Méndez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Museo de Ciencias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Instituto Histórico Padre Suárez</a:t>
            </a:r>
          </a:p>
          <a:p>
            <a:endParaRPr lang="es-ES" sz="11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F5516F3-7EDF-B642-9F43-BB9ECA98A82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0956" t="29081" r="32941" b="23460"/>
          <a:stretch/>
        </p:blipFill>
        <p:spPr>
          <a:xfrm>
            <a:off x="607339" y="1560305"/>
            <a:ext cx="1971001" cy="2052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FFF18A4E-047B-9A4F-A7C9-1AAA0CA8A76D}"/>
              </a:ext>
            </a:extLst>
          </p:cNvPr>
          <p:cNvSpPr/>
          <p:nvPr/>
        </p:nvSpPr>
        <p:spPr>
          <a:xfrm>
            <a:off x="4923982" y="460463"/>
            <a:ext cx="48281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EN SOLITARIO       </a:t>
            </a:r>
            <a:r>
              <a:rPr lang="es-ES" sz="2800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16 septiembre 1804</a:t>
            </a:r>
            <a:endParaRPr lang="es-ES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0A41BAEC-0516-9642-9ED0-54680DB72E1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1994" t="26173"/>
          <a:stretch/>
        </p:blipFill>
        <p:spPr>
          <a:xfrm>
            <a:off x="5451626" y="5940582"/>
            <a:ext cx="5063112" cy="712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811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8B08F44-77D2-3042-BAC0-18890CD74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302" y="5852395"/>
            <a:ext cx="538740" cy="76238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FFDBFF7-E75A-B442-90D7-848D6850FE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864"/>
          <a:stretch/>
        </p:blipFill>
        <p:spPr>
          <a:xfrm>
            <a:off x="2836135" y="5852395"/>
            <a:ext cx="1471448" cy="628349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A200D927-10FB-9141-809E-AE16A0723B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756" y="6008322"/>
            <a:ext cx="2485995" cy="676257"/>
          </a:xfrm>
        </p:spPr>
        <p:txBody>
          <a:bodyPr>
            <a:normAutofit/>
          </a:bodyPr>
          <a:lstStyle/>
          <a:p>
            <a:pPr algn="r">
              <a:lnSpc>
                <a:spcPct val="30000"/>
              </a:lnSpc>
            </a:pPr>
            <a:r>
              <a:rPr lang="es-ES" sz="1100" b="1" dirty="0">
                <a:latin typeface="Athelas" panose="02000503000000020003" pitchFamily="2" charset="77"/>
                <a:cs typeface="Angsana New" panose="02020603050405020304" pitchFamily="18" charset="-34"/>
              </a:rPr>
              <a:t>José Emilio Padilla Méndez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Museo de Ciencias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Instituto Histórico Padre Suárez</a:t>
            </a:r>
          </a:p>
          <a:p>
            <a:endParaRPr lang="es-ES" sz="11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F5516F3-7EDF-B642-9F43-BB9ECA98A82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0956" t="29081" r="32941" b="23460"/>
          <a:stretch/>
        </p:blipFill>
        <p:spPr>
          <a:xfrm>
            <a:off x="578746" y="2513975"/>
            <a:ext cx="1971001" cy="2052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230B074-90F9-9345-AE3F-B5D360DD47E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7279" t="9722" r="10441" b="74042"/>
          <a:stretch/>
        </p:blipFill>
        <p:spPr>
          <a:xfrm>
            <a:off x="644380" y="449097"/>
            <a:ext cx="4894609" cy="1260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FFF18A4E-047B-9A4F-A7C9-1AAA0CA8A76D}"/>
              </a:ext>
            </a:extLst>
          </p:cNvPr>
          <p:cNvSpPr/>
          <p:nvPr/>
        </p:nvSpPr>
        <p:spPr>
          <a:xfrm>
            <a:off x="5388651" y="1143265"/>
            <a:ext cx="1735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EN SOLITARIO</a:t>
            </a:r>
            <a:endParaRPr lang="es-ES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06A1168-7EFE-9E42-8D3F-0F7DBFD9D6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1628" y="457696"/>
            <a:ext cx="4428301" cy="5954813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0C94BCFA-B8F5-9B42-B69F-2FA9219AD5F3}"/>
              </a:ext>
            </a:extLst>
          </p:cNvPr>
          <p:cNvSpPr/>
          <p:nvPr/>
        </p:nvSpPr>
        <p:spPr>
          <a:xfrm>
            <a:off x="2341028" y="2097494"/>
            <a:ext cx="499188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solidFill>
                  <a:srgbClr val="0070C0"/>
                </a:solidFill>
                <a:latin typeface="Athelas" panose="02000503000000020003" pitchFamily="2" charset="77"/>
              </a:rPr>
              <a:t>No apreció diferencias </a:t>
            </a:r>
            <a:r>
              <a:rPr lang="es-ES" dirty="0">
                <a:latin typeface="Athelas" panose="02000503000000020003" pitchFamily="2" charset="77"/>
              </a:rPr>
              <a:t>significativas </a:t>
            </a:r>
            <a:r>
              <a:rPr lang="es-ES" dirty="0">
                <a:solidFill>
                  <a:srgbClr val="0070C0"/>
                </a:solidFill>
                <a:latin typeface="Athelas" panose="02000503000000020003" pitchFamily="2" charset="77"/>
              </a:rPr>
              <a:t>en la declinación magnética con la altura.</a:t>
            </a:r>
          </a:p>
          <a:p>
            <a:endParaRPr lang="es-ES" dirty="0">
              <a:latin typeface="Athelas" panose="02000503000000020003" pitchFamily="2" charset="77"/>
            </a:endParaRPr>
          </a:p>
          <a:p>
            <a:r>
              <a:rPr lang="es-ES" dirty="0">
                <a:solidFill>
                  <a:srgbClr val="0070C0"/>
                </a:solidFill>
                <a:latin typeface="Athelas" panose="02000503000000020003" pitchFamily="2" charset="77"/>
              </a:rPr>
              <a:t>Determinó la presión atmosférica </a:t>
            </a:r>
            <a:r>
              <a:rPr lang="es-ES" dirty="0">
                <a:latin typeface="Athelas" panose="02000503000000020003" pitchFamily="2" charset="77"/>
              </a:rPr>
              <a:t>a diferentes alturas con la media aritmética de la presión que indicaban dos barómetros.</a:t>
            </a:r>
          </a:p>
          <a:p>
            <a:endParaRPr lang="es-ES" dirty="0">
              <a:latin typeface="Athelas" panose="02000503000000020003" pitchFamily="2" charset="77"/>
            </a:endParaRPr>
          </a:p>
          <a:p>
            <a:r>
              <a:rPr lang="es-ES" dirty="0">
                <a:latin typeface="Athelas" panose="02000503000000020003" pitchFamily="2" charset="77"/>
              </a:rPr>
              <a:t>Determinó la tendencia general de 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  <a:latin typeface="Athelas" panose="02000503000000020003" pitchFamily="2" charset="77"/>
              </a:rPr>
              <a:t>disminución de la temperatura </a:t>
            </a:r>
            <a:r>
              <a:rPr lang="es-ES" dirty="0">
                <a:solidFill>
                  <a:srgbClr val="0070C0"/>
                </a:solidFill>
                <a:latin typeface="Athelas" panose="02000503000000020003" pitchFamily="2" charset="77"/>
              </a:rPr>
              <a:t>con la elevación</a:t>
            </a:r>
            <a:r>
              <a:rPr lang="es-ES" dirty="0">
                <a:latin typeface="Athelas" panose="02000503000000020003" pitchFamily="2" charset="77"/>
              </a:rPr>
              <a:t>: Descenso de un grado por cada elevación de 173,3 m.</a:t>
            </a:r>
          </a:p>
          <a:p>
            <a:endParaRPr lang="es-ES" dirty="0">
              <a:latin typeface="Athelas" panose="02000503000000020003" pitchFamily="2" charset="77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243602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8B08F44-77D2-3042-BAC0-18890CD74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302" y="5852395"/>
            <a:ext cx="538740" cy="76238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FFDBFF7-E75A-B442-90D7-848D6850FE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864"/>
          <a:stretch/>
        </p:blipFill>
        <p:spPr>
          <a:xfrm>
            <a:off x="2836135" y="5852395"/>
            <a:ext cx="1471448" cy="628349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A200D927-10FB-9141-809E-AE16A0723B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756" y="6008322"/>
            <a:ext cx="2485995" cy="676257"/>
          </a:xfrm>
        </p:spPr>
        <p:txBody>
          <a:bodyPr>
            <a:normAutofit/>
          </a:bodyPr>
          <a:lstStyle/>
          <a:p>
            <a:pPr algn="r">
              <a:lnSpc>
                <a:spcPct val="30000"/>
              </a:lnSpc>
            </a:pPr>
            <a:r>
              <a:rPr lang="es-ES" sz="1100" b="1" dirty="0">
                <a:latin typeface="Athelas" panose="02000503000000020003" pitchFamily="2" charset="77"/>
                <a:cs typeface="Angsana New" panose="02020603050405020304" pitchFamily="18" charset="-34"/>
              </a:rPr>
              <a:t>José Emilio Padilla Méndez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Museo de Ciencias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Instituto Histórico Padre Suárez</a:t>
            </a:r>
          </a:p>
          <a:p>
            <a:endParaRPr lang="es-ES" sz="11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F5516F3-7EDF-B642-9F43-BB9ECA98A82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0956" t="29081" r="32941" b="23460"/>
          <a:stretch/>
        </p:blipFill>
        <p:spPr>
          <a:xfrm>
            <a:off x="578746" y="2653465"/>
            <a:ext cx="1971001" cy="2052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230B074-90F9-9345-AE3F-B5D360DD47E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7279" t="9722" r="10441" b="74042"/>
          <a:stretch/>
        </p:blipFill>
        <p:spPr>
          <a:xfrm>
            <a:off x="644380" y="449097"/>
            <a:ext cx="4894609" cy="1260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FFF18A4E-047B-9A4F-A7C9-1AAA0CA8A76D}"/>
              </a:ext>
            </a:extLst>
          </p:cNvPr>
          <p:cNvSpPr/>
          <p:nvPr/>
        </p:nvSpPr>
        <p:spPr>
          <a:xfrm>
            <a:off x="2549747" y="1512840"/>
            <a:ext cx="1735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EN SOLITARIO</a:t>
            </a:r>
            <a:endParaRPr lang="es-ES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0C94BCFA-B8F5-9B42-B69F-2FA9219AD5F3}"/>
              </a:ext>
            </a:extLst>
          </p:cNvPr>
          <p:cNvSpPr/>
          <p:nvPr/>
        </p:nvSpPr>
        <p:spPr>
          <a:xfrm>
            <a:off x="2254515" y="2377917"/>
            <a:ext cx="488422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dirty="0">
              <a:latin typeface="Athelas" panose="02000503000000020003" pitchFamily="2" charset="77"/>
            </a:endParaRPr>
          </a:p>
          <a:p>
            <a:pPr marL="285750" indent="-285750">
              <a:buFontTx/>
              <a:buChar char="-"/>
            </a:pPr>
            <a:r>
              <a:rPr lang="es-ES" dirty="0">
                <a:latin typeface="Athelas" panose="02000503000000020003" pitchFamily="2" charset="77"/>
              </a:rPr>
              <a:t>Medidas con el higrómetro: la </a:t>
            </a:r>
            <a:r>
              <a:rPr lang="es-ES" dirty="0">
                <a:solidFill>
                  <a:srgbClr val="0070C0"/>
                </a:solidFill>
                <a:latin typeface="Athelas" panose="02000503000000020003" pitchFamily="2" charset="77"/>
              </a:rPr>
              <a:t>humedad</a:t>
            </a:r>
            <a:r>
              <a:rPr lang="es-ES" dirty="0">
                <a:latin typeface="Athelas" panose="02000503000000020003" pitchFamily="2" charset="77"/>
              </a:rPr>
              <a:t> de la atmósfera seguía una progresión </a:t>
            </a:r>
            <a:r>
              <a:rPr lang="es-ES" dirty="0">
                <a:solidFill>
                  <a:srgbClr val="0070C0"/>
                </a:solidFill>
                <a:latin typeface="Athelas" panose="02000503000000020003" pitchFamily="2" charset="77"/>
              </a:rPr>
              <a:t>decreciente con la altura</a:t>
            </a:r>
            <a:r>
              <a:rPr lang="es-ES" dirty="0">
                <a:latin typeface="Athelas" panose="02000503000000020003" pitchFamily="2" charset="77"/>
              </a:rPr>
              <a:t>.</a:t>
            </a:r>
          </a:p>
          <a:p>
            <a:pPr marL="285750" indent="-285750">
              <a:buFontTx/>
              <a:buChar char="-"/>
            </a:pPr>
            <a:endParaRPr lang="es-ES" dirty="0">
              <a:latin typeface="Athelas" panose="02000503000000020003" pitchFamily="2" charset="77"/>
            </a:endParaRPr>
          </a:p>
          <a:p>
            <a:pPr marL="285750" indent="-285750">
              <a:buFontTx/>
              <a:buChar char="-"/>
            </a:pPr>
            <a:r>
              <a:rPr lang="es-ES" dirty="0">
                <a:solidFill>
                  <a:srgbClr val="0070C0"/>
                </a:solidFill>
                <a:latin typeface="Athelas" panose="02000503000000020003" pitchFamily="2" charset="77"/>
              </a:rPr>
              <a:t>Tomó muestras de aire a diferentes alturas con los globos de vidrio con válvula </a:t>
            </a:r>
            <a:r>
              <a:rPr lang="es-ES" dirty="0">
                <a:latin typeface="Athelas" panose="02000503000000020003" pitchFamily="2" charset="77"/>
              </a:rPr>
              <a:t>para analizar el contenido en </a:t>
            </a:r>
            <a:r>
              <a:rPr lang="es-ES" dirty="0">
                <a:solidFill>
                  <a:srgbClr val="0070C0"/>
                </a:solidFill>
                <a:latin typeface="Athelas" panose="02000503000000020003" pitchFamily="2" charset="77"/>
              </a:rPr>
              <a:t>oxígeno</a:t>
            </a:r>
            <a:r>
              <a:rPr lang="es-ES" dirty="0">
                <a:latin typeface="Athelas" panose="02000503000000020003" pitchFamily="2" charset="77"/>
              </a:rPr>
              <a:t>, observando que éste </a:t>
            </a:r>
            <a:r>
              <a:rPr lang="es-ES" dirty="0">
                <a:solidFill>
                  <a:srgbClr val="0070C0"/>
                </a:solidFill>
                <a:latin typeface="Athelas" panose="02000503000000020003" pitchFamily="2" charset="77"/>
              </a:rPr>
              <a:t>disminuía también con la altura</a:t>
            </a:r>
            <a:r>
              <a:rPr lang="es-ES" dirty="0">
                <a:latin typeface="Athelas" panose="02000503000000020003" pitchFamily="2" charset="77"/>
              </a:rPr>
              <a:t>.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B284CD15-AA29-D54F-AABE-4A7FB84D7C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1628" y="457696"/>
            <a:ext cx="4428301" cy="595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941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ECBDEC32-2B22-974A-80AB-BA9432C465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62" t="3144" r="3434" b="5365"/>
          <a:stretch/>
        </p:blipFill>
        <p:spPr>
          <a:xfrm>
            <a:off x="5537993" y="222070"/>
            <a:ext cx="6328278" cy="6165668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0BC9A909-362F-B148-8790-1F3553FDCE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302" y="5852395"/>
            <a:ext cx="538740" cy="762385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5F38AF22-915C-9046-ABCF-08D4778252D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8864"/>
          <a:stretch/>
        </p:blipFill>
        <p:spPr>
          <a:xfrm>
            <a:off x="2836135" y="5852395"/>
            <a:ext cx="1471448" cy="628349"/>
          </a:xfrm>
          <a:prstGeom prst="rect">
            <a:avLst/>
          </a:prstGeom>
        </p:spPr>
      </p:pic>
      <p:sp>
        <p:nvSpPr>
          <p:cNvPr id="18" name="Subtítulo 2">
            <a:extLst>
              <a:ext uri="{FF2B5EF4-FFF2-40B4-BE49-F238E27FC236}">
                <a16:creationId xmlns:a16="http://schemas.microsoft.com/office/drawing/2014/main" id="{997A91B4-14D2-9F4F-9914-FB1BEF3296F2}"/>
              </a:ext>
            </a:extLst>
          </p:cNvPr>
          <p:cNvSpPr txBox="1">
            <a:spLocks/>
          </p:cNvSpPr>
          <p:nvPr/>
        </p:nvSpPr>
        <p:spPr>
          <a:xfrm>
            <a:off x="465756" y="6008322"/>
            <a:ext cx="2485995" cy="676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30000"/>
              </a:lnSpc>
            </a:pPr>
            <a:r>
              <a:rPr lang="es-ES" sz="1100" b="1">
                <a:latin typeface="Athelas" panose="02000503000000020003" pitchFamily="2" charset="77"/>
                <a:cs typeface="Angsana New" panose="02020603050405020304" pitchFamily="18" charset="-34"/>
              </a:rPr>
              <a:t>José Emilio Padilla Méndez</a:t>
            </a:r>
          </a:p>
          <a:p>
            <a:pPr algn="r">
              <a:lnSpc>
                <a:spcPct val="30000"/>
              </a:lnSpc>
            </a:pPr>
            <a:r>
              <a:rPr lang="es-ES" sz="100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Museo de Ciencias</a:t>
            </a:r>
          </a:p>
          <a:p>
            <a:pPr algn="r">
              <a:lnSpc>
                <a:spcPct val="30000"/>
              </a:lnSpc>
            </a:pPr>
            <a:r>
              <a:rPr lang="es-ES" sz="100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Instituto Histórico Padre Suárez</a:t>
            </a:r>
          </a:p>
          <a:p>
            <a:endParaRPr lang="es-ES" sz="1100" dirty="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696A0B7C-4B98-F247-9FD3-0ACAF575263D}"/>
              </a:ext>
            </a:extLst>
          </p:cNvPr>
          <p:cNvSpPr/>
          <p:nvPr/>
        </p:nvSpPr>
        <p:spPr>
          <a:xfrm>
            <a:off x="772672" y="710181"/>
            <a:ext cx="4739854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kern="100" dirty="0">
                <a:solidFill>
                  <a:srgbClr val="0070C0"/>
                </a:solidFill>
                <a:latin typeface="Athelas" panose="02000503000000020003" pitchFamily="2" charset="77"/>
                <a:ea typeface="Aptos"/>
                <a:cs typeface="Times New Roman" panose="02020603050405020304" pitchFamily="18" charset="0"/>
              </a:rPr>
              <a:t>Reliquia</a:t>
            </a:r>
          </a:p>
          <a:p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Residuo que queda de un todo</a:t>
            </a:r>
          </a:p>
          <a:p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Objeto o prenda con valor sentimental…</a:t>
            </a:r>
          </a:p>
          <a:p>
            <a:pPr marL="285750" indent="-285750">
              <a:buFontTx/>
              <a:buChar char="-"/>
            </a:pPr>
            <a:endParaRPr lang="es-ES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C909391-385E-E440-BE87-0E1FB9C0364C}"/>
              </a:ext>
            </a:extLst>
          </p:cNvPr>
          <p:cNvSpPr/>
          <p:nvPr/>
        </p:nvSpPr>
        <p:spPr>
          <a:xfrm>
            <a:off x="4135681" y="4495065"/>
            <a:ext cx="12688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400" kern="100" dirty="0">
                <a:latin typeface="Athelas" panose="02000503000000020003" pitchFamily="2" charset="77"/>
                <a:ea typeface="Aptos"/>
                <a:cs typeface="Times New Roman" panose="02020603050405020304" pitchFamily="18" charset="0"/>
              </a:rPr>
              <a:t>Datación: 1860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20993379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9230B074-90F9-9345-AE3F-B5D360DD47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7279" t="9722" r="10441" b="74042"/>
          <a:stretch/>
        </p:blipFill>
        <p:spPr>
          <a:xfrm>
            <a:off x="131036" y="112215"/>
            <a:ext cx="4894609" cy="1260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8B08F44-77D2-3042-BAC0-18890CD747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302" y="5852395"/>
            <a:ext cx="538740" cy="76238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FFDBFF7-E75A-B442-90D7-848D6850FEB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8864"/>
          <a:stretch/>
        </p:blipFill>
        <p:spPr>
          <a:xfrm>
            <a:off x="2836135" y="5852395"/>
            <a:ext cx="1471448" cy="628349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A200D927-10FB-9141-809E-AE16A0723B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756" y="6008322"/>
            <a:ext cx="2485995" cy="676257"/>
          </a:xfrm>
        </p:spPr>
        <p:txBody>
          <a:bodyPr>
            <a:normAutofit/>
          </a:bodyPr>
          <a:lstStyle/>
          <a:p>
            <a:pPr algn="r">
              <a:lnSpc>
                <a:spcPct val="30000"/>
              </a:lnSpc>
            </a:pPr>
            <a:r>
              <a:rPr lang="es-ES" sz="1100" b="1" dirty="0">
                <a:latin typeface="Athelas" panose="02000503000000020003" pitchFamily="2" charset="77"/>
                <a:cs typeface="Angsana New" panose="02020603050405020304" pitchFamily="18" charset="-34"/>
              </a:rPr>
              <a:t>José Emilio Padilla Méndez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Museo de Ciencias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Instituto Histórico Padre Suárez</a:t>
            </a:r>
          </a:p>
          <a:p>
            <a:endParaRPr lang="es-ES" sz="11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F5516F3-7EDF-B642-9F43-BB9ECA98A82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0956" t="29081" r="32941" b="23460"/>
          <a:stretch/>
        </p:blipFill>
        <p:spPr>
          <a:xfrm>
            <a:off x="607339" y="1929271"/>
            <a:ext cx="1971001" cy="2052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FFF18A4E-047B-9A4F-A7C9-1AAA0CA8A76D}"/>
              </a:ext>
            </a:extLst>
          </p:cNvPr>
          <p:cNvSpPr/>
          <p:nvPr/>
        </p:nvSpPr>
        <p:spPr>
          <a:xfrm>
            <a:off x="4923982" y="444965"/>
            <a:ext cx="48281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EN SOLITARIO       </a:t>
            </a:r>
            <a:r>
              <a:rPr lang="es-ES" sz="2800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16 septiembre 1804</a:t>
            </a:r>
            <a:endParaRPr lang="es-ES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469140AC-A076-2C48-932E-C3C168269E4C}"/>
              </a:ext>
            </a:extLst>
          </p:cNvPr>
          <p:cNvSpPr/>
          <p:nvPr/>
        </p:nvSpPr>
        <p:spPr>
          <a:xfrm>
            <a:off x="3125361" y="1881145"/>
            <a:ext cx="842542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>
                <a:latin typeface="Athelas" panose="02000503000000020003" pitchFamily="2" charset="77"/>
              </a:rPr>
              <a:t>En sus memorias, Gay-Lussac indica: </a:t>
            </a:r>
            <a:r>
              <a:rPr lang="es-ES" sz="2400" i="1" dirty="0">
                <a:solidFill>
                  <a:srgbClr val="0070C0"/>
                </a:solidFill>
                <a:latin typeface="Athelas" panose="02000503000000020003" pitchFamily="2" charset="77"/>
              </a:rPr>
              <a:t>“las sustancias higrométricas como el papel o el pergamino se secaban y retorcían. La respiración y la circulación de la sangre se aceleraron a causa del notable enrarecimiento del aire, llegando mi pulso a 120. El cielo a esta altura adquiere un matiz azul muy oscuro, casi negro, cercando al aeronauta en un silencio absoluto y solemne.” A este cuadro </a:t>
            </a:r>
            <a:r>
              <a:rPr lang="es-ES" sz="2400" i="1" dirty="0" err="1">
                <a:solidFill>
                  <a:srgbClr val="0070C0"/>
                </a:solidFill>
                <a:latin typeface="Athelas" panose="02000503000000020003" pitchFamily="2" charset="77"/>
              </a:rPr>
              <a:t>sindrómico</a:t>
            </a:r>
            <a:r>
              <a:rPr lang="es-ES" sz="2400" i="1" dirty="0">
                <a:solidFill>
                  <a:srgbClr val="0070C0"/>
                </a:solidFill>
                <a:latin typeface="Athelas" panose="02000503000000020003" pitchFamily="2" charset="77"/>
              </a:rPr>
              <a:t> lo denominó “mal del globo”, también conocido como “mal de altura”. </a:t>
            </a:r>
          </a:p>
        </p:txBody>
      </p:sp>
    </p:spTree>
    <p:extLst>
      <p:ext uri="{BB962C8B-B14F-4D97-AF65-F5344CB8AC3E}">
        <p14:creationId xmlns:p14="http://schemas.microsoft.com/office/powerpoint/2010/main" val="23877043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8B08F44-77D2-3042-BAC0-18890CD74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302" y="5852395"/>
            <a:ext cx="538740" cy="76238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FFDBFF7-E75A-B442-90D7-848D6850FE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864"/>
          <a:stretch/>
        </p:blipFill>
        <p:spPr>
          <a:xfrm>
            <a:off x="2836135" y="5852395"/>
            <a:ext cx="1471448" cy="628349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A200D927-10FB-9141-809E-AE16A0723B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756" y="6008322"/>
            <a:ext cx="2485995" cy="676257"/>
          </a:xfrm>
        </p:spPr>
        <p:txBody>
          <a:bodyPr>
            <a:normAutofit/>
          </a:bodyPr>
          <a:lstStyle/>
          <a:p>
            <a:pPr algn="r">
              <a:lnSpc>
                <a:spcPct val="30000"/>
              </a:lnSpc>
            </a:pPr>
            <a:r>
              <a:rPr lang="es-ES" sz="1100" b="1" dirty="0">
                <a:latin typeface="Athelas" panose="02000503000000020003" pitchFamily="2" charset="77"/>
                <a:cs typeface="Angsana New" panose="02020603050405020304" pitchFamily="18" charset="-34"/>
              </a:rPr>
              <a:t>José Emilio Padilla Méndez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Museo de Ciencias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Instituto Histórico Padre Suárez</a:t>
            </a:r>
          </a:p>
          <a:p>
            <a:endParaRPr lang="es-ES" sz="1100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D16FF7B-002D-8C48-AF0D-037A5252EB2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662" t="3144" r="3434" b="5365"/>
          <a:stretch/>
        </p:blipFill>
        <p:spPr>
          <a:xfrm>
            <a:off x="331689" y="421235"/>
            <a:ext cx="3140603" cy="3059902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AD7CECE-6F8F-D14D-82D7-7565C6EA77D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1256" t="3777" r="2608" b="2068"/>
          <a:stretch/>
        </p:blipFill>
        <p:spPr>
          <a:xfrm>
            <a:off x="2668457" y="962932"/>
            <a:ext cx="5238513" cy="5045390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EFA6D4A7-B10B-B444-8149-1B41FCA0358A}"/>
              </a:ext>
            </a:extLst>
          </p:cNvPr>
          <p:cNvSpPr/>
          <p:nvPr/>
        </p:nvSpPr>
        <p:spPr>
          <a:xfrm>
            <a:off x="3743124" y="382356"/>
            <a:ext cx="83150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kern="100" cap="all" dirty="0">
                <a:solidFill>
                  <a:srgbClr val="0070C0"/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¡Lo que han dado de sí estos fragmentos!</a:t>
            </a:r>
            <a:endParaRPr lang="es-ES" sz="2800" cap="all" dirty="0">
              <a:solidFill>
                <a:srgbClr val="0070C0"/>
              </a:solidFill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7CA7953-A470-0249-9D1A-9F7C51605A4F}"/>
              </a:ext>
            </a:extLst>
          </p:cNvPr>
          <p:cNvSpPr/>
          <p:nvPr/>
        </p:nvSpPr>
        <p:spPr>
          <a:xfrm>
            <a:off x="7652086" y="1447273"/>
            <a:ext cx="434741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2800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¡SOY UN PRIVILEGIADO </a:t>
            </a:r>
          </a:p>
          <a:p>
            <a:pPr algn="r"/>
            <a:r>
              <a:rPr lang="es-ES" sz="2800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POR PODER                APRENDER TANTO!</a:t>
            </a:r>
            <a:endParaRPr lang="es-ES" sz="2800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5FAD847-9978-EC4B-8B68-9479834C0A92}"/>
              </a:ext>
            </a:extLst>
          </p:cNvPr>
          <p:cNvSpPr/>
          <p:nvPr/>
        </p:nvSpPr>
        <p:spPr>
          <a:xfrm>
            <a:off x="6621743" y="4240481"/>
            <a:ext cx="549004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400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¡MUCHAS GRACIAS!</a:t>
            </a:r>
            <a:endParaRPr lang="es-ES" sz="4400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526CCC04-8F33-404C-B8A0-A708E28F135E}"/>
              </a:ext>
            </a:extLst>
          </p:cNvPr>
          <p:cNvSpPr/>
          <p:nvPr/>
        </p:nvSpPr>
        <p:spPr>
          <a:xfrm>
            <a:off x="7539792" y="5182287"/>
            <a:ext cx="4377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jpadmen439@g.educaand.es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5732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CF017F6-0B04-5C4B-A161-303E3F2614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6" t="3777" r="2608" b="2068"/>
          <a:stretch/>
        </p:blipFill>
        <p:spPr>
          <a:xfrm>
            <a:off x="4741816" y="89453"/>
            <a:ext cx="6884126" cy="663033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3EE3896-FBD1-EA4A-8C04-2AAED5F4A8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302" y="5852395"/>
            <a:ext cx="538740" cy="76238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6D7B376-E739-C744-B6FA-5E494AC432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8864"/>
          <a:stretch/>
        </p:blipFill>
        <p:spPr>
          <a:xfrm>
            <a:off x="2836135" y="5852395"/>
            <a:ext cx="1471448" cy="628349"/>
          </a:xfrm>
          <a:prstGeom prst="rect">
            <a:avLst/>
          </a:prstGeom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id="{EBC4501F-B7F3-C14A-9602-2D485473CFBC}"/>
              </a:ext>
            </a:extLst>
          </p:cNvPr>
          <p:cNvSpPr txBox="1">
            <a:spLocks/>
          </p:cNvSpPr>
          <p:nvPr/>
        </p:nvSpPr>
        <p:spPr>
          <a:xfrm>
            <a:off x="465756" y="6008322"/>
            <a:ext cx="2485995" cy="676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30000"/>
              </a:lnSpc>
            </a:pPr>
            <a:r>
              <a:rPr lang="es-ES" sz="1100" b="1">
                <a:latin typeface="Athelas" panose="02000503000000020003" pitchFamily="2" charset="77"/>
                <a:cs typeface="Angsana New" panose="02020603050405020304" pitchFamily="18" charset="-34"/>
              </a:rPr>
              <a:t>José Emilio Padilla Méndez</a:t>
            </a:r>
          </a:p>
          <a:p>
            <a:pPr algn="r">
              <a:lnSpc>
                <a:spcPct val="30000"/>
              </a:lnSpc>
            </a:pPr>
            <a:r>
              <a:rPr lang="es-ES" sz="100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Museo de Ciencias</a:t>
            </a:r>
          </a:p>
          <a:p>
            <a:pPr algn="r">
              <a:lnSpc>
                <a:spcPct val="30000"/>
              </a:lnSpc>
            </a:pPr>
            <a:r>
              <a:rPr lang="es-ES" sz="100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Instituto Histórico Padre Suárez</a:t>
            </a:r>
          </a:p>
          <a:p>
            <a:endParaRPr lang="es-ES" sz="1100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66CE11A-44C2-8046-AF00-362E7383F636}"/>
              </a:ext>
            </a:extLst>
          </p:cNvPr>
          <p:cNvSpPr/>
          <p:nvPr/>
        </p:nvSpPr>
        <p:spPr>
          <a:xfrm>
            <a:off x="772672" y="710181"/>
            <a:ext cx="4739854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kern="100" dirty="0">
                <a:solidFill>
                  <a:srgbClr val="0070C0"/>
                </a:solidFill>
                <a:latin typeface="Athelas" panose="02000503000000020003" pitchFamily="2" charset="77"/>
                <a:ea typeface="Aptos"/>
                <a:cs typeface="Times New Roman" panose="02020603050405020304" pitchFamily="18" charset="0"/>
              </a:rPr>
              <a:t>Reliquia</a:t>
            </a:r>
          </a:p>
          <a:p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Residuo que queda de un todo</a:t>
            </a:r>
          </a:p>
          <a:p>
            <a:endParaRPr lang="es-ES" kern="100" dirty="0"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s-ES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Objeto o prenda con valor sentimental…</a:t>
            </a:r>
          </a:p>
          <a:p>
            <a:pPr marL="285750" indent="-285750">
              <a:buFontTx/>
              <a:buChar char="-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91144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27AF6699-6F86-D847-9079-FB9A26389D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302" y="5852395"/>
            <a:ext cx="538740" cy="76238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06447C8-B645-3A41-ABDD-351A5B4CCA3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864"/>
          <a:stretch/>
        </p:blipFill>
        <p:spPr>
          <a:xfrm>
            <a:off x="2836135" y="5852395"/>
            <a:ext cx="1471448" cy="628349"/>
          </a:xfrm>
          <a:prstGeom prst="rect">
            <a:avLst/>
          </a:prstGeom>
        </p:spPr>
      </p:pic>
      <p:sp>
        <p:nvSpPr>
          <p:cNvPr id="15" name="Subtítulo 2">
            <a:extLst>
              <a:ext uri="{FF2B5EF4-FFF2-40B4-BE49-F238E27FC236}">
                <a16:creationId xmlns:a16="http://schemas.microsoft.com/office/drawing/2014/main" id="{8F7E5F13-539D-1445-8D7B-73E5AB280BD0}"/>
              </a:ext>
            </a:extLst>
          </p:cNvPr>
          <p:cNvSpPr txBox="1">
            <a:spLocks/>
          </p:cNvSpPr>
          <p:nvPr/>
        </p:nvSpPr>
        <p:spPr>
          <a:xfrm>
            <a:off x="465756" y="6008322"/>
            <a:ext cx="2485995" cy="676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30000"/>
              </a:lnSpc>
            </a:pPr>
            <a:r>
              <a:rPr lang="es-ES" sz="1100" b="1">
                <a:latin typeface="Athelas" panose="02000503000000020003" pitchFamily="2" charset="77"/>
                <a:cs typeface="Angsana New" panose="02020603050405020304" pitchFamily="18" charset="-34"/>
              </a:rPr>
              <a:t>José Emilio Padilla Méndez</a:t>
            </a:r>
          </a:p>
          <a:p>
            <a:pPr algn="r">
              <a:lnSpc>
                <a:spcPct val="30000"/>
              </a:lnSpc>
            </a:pPr>
            <a:r>
              <a:rPr lang="es-ES" sz="100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Museo de Ciencias</a:t>
            </a:r>
          </a:p>
          <a:p>
            <a:pPr algn="r">
              <a:lnSpc>
                <a:spcPct val="30000"/>
              </a:lnSpc>
            </a:pPr>
            <a:r>
              <a:rPr lang="es-ES" sz="100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Instituto Histórico Padre Suárez</a:t>
            </a:r>
          </a:p>
          <a:p>
            <a:endParaRPr lang="es-ES" sz="11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0BE3AF9-8AF9-6A45-8327-08DE6C3E74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3459" y="371047"/>
            <a:ext cx="3160302" cy="464750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2B79E05-BD26-0645-8946-21FDBD37A3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1626" y="371046"/>
            <a:ext cx="3456119" cy="4647503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859BF9AC-1E69-B445-AC60-D8924F340D0E}"/>
              </a:ext>
            </a:extLst>
          </p:cNvPr>
          <p:cNvSpPr/>
          <p:nvPr/>
        </p:nvSpPr>
        <p:spPr>
          <a:xfrm>
            <a:off x="64153" y="1376212"/>
            <a:ext cx="2499402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600" b="1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ea typeface="Aptos"/>
                <a:cs typeface="Times New Roman" panose="02020603050405020304" pitchFamily="18" charset="0"/>
              </a:rPr>
              <a:t>1º vuelo</a:t>
            </a:r>
          </a:p>
          <a:p>
            <a:pPr algn="ctr"/>
            <a:r>
              <a:rPr lang="es-ES" sz="2400" b="1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24 agosto 1804</a:t>
            </a:r>
          </a:p>
          <a:p>
            <a:pPr algn="ctr"/>
            <a:endParaRPr lang="es-ES" sz="2400" b="1" kern="100" dirty="0">
              <a:solidFill>
                <a:schemeClr val="accent4">
                  <a:lumMod val="50000"/>
                </a:schemeClr>
              </a:solidFill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pPr algn="ctr"/>
            <a:r>
              <a:rPr lang="es-ES" sz="2400" b="1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Biot y Gay-Lussac</a:t>
            </a:r>
            <a:endParaRPr lang="es-ES" sz="2400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AA9C0E3F-9697-AF49-8DCA-B934723DF0B8}"/>
              </a:ext>
            </a:extLst>
          </p:cNvPr>
          <p:cNvSpPr/>
          <p:nvPr/>
        </p:nvSpPr>
        <p:spPr>
          <a:xfrm>
            <a:off x="9461458" y="1376212"/>
            <a:ext cx="2696571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600" b="1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ea typeface="Aptos"/>
                <a:cs typeface="Times New Roman" panose="02020603050405020304" pitchFamily="18" charset="0"/>
              </a:rPr>
              <a:t>2º vuelo</a:t>
            </a:r>
          </a:p>
          <a:p>
            <a:pPr algn="ctr"/>
            <a:r>
              <a:rPr lang="es-ES" sz="2400" b="1" kern="100" dirty="0">
                <a:latin typeface="Athelas" panose="02000503000000020003" pitchFamily="2" charset="77"/>
                <a:cs typeface="Times New Roman" panose="02020603050405020304" pitchFamily="18" charset="0"/>
              </a:rPr>
              <a:t>16 septiembre 1804</a:t>
            </a:r>
          </a:p>
          <a:p>
            <a:pPr algn="ctr"/>
            <a:endParaRPr lang="es-ES" sz="2400" b="1" kern="100" dirty="0">
              <a:solidFill>
                <a:schemeClr val="accent4">
                  <a:lumMod val="50000"/>
                </a:schemeClr>
              </a:solidFill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pPr algn="ctr"/>
            <a:r>
              <a:rPr lang="es-ES" sz="2400" b="1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cs typeface="Times New Roman" panose="02020603050405020304" pitchFamily="18" charset="0"/>
              </a:rPr>
              <a:t>Gay-Lussac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73654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B20416C9-5BDD-0845-B53A-F139D057C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2288" y="399576"/>
            <a:ext cx="8695244" cy="2405341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7AF6699-6F86-D847-9079-FB9A26389D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302" y="5852395"/>
            <a:ext cx="538740" cy="76238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06447C8-B645-3A41-ABDD-351A5B4CCA3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8864"/>
          <a:stretch/>
        </p:blipFill>
        <p:spPr>
          <a:xfrm>
            <a:off x="2836135" y="5852395"/>
            <a:ext cx="1471448" cy="628349"/>
          </a:xfrm>
          <a:prstGeom prst="rect">
            <a:avLst/>
          </a:prstGeom>
        </p:spPr>
      </p:pic>
      <p:sp>
        <p:nvSpPr>
          <p:cNvPr id="15" name="Subtítulo 2">
            <a:extLst>
              <a:ext uri="{FF2B5EF4-FFF2-40B4-BE49-F238E27FC236}">
                <a16:creationId xmlns:a16="http://schemas.microsoft.com/office/drawing/2014/main" id="{8F7E5F13-539D-1445-8D7B-73E5AB280BD0}"/>
              </a:ext>
            </a:extLst>
          </p:cNvPr>
          <p:cNvSpPr txBox="1">
            <a:spLocks/>
          </p:cNvSpPr>
          <p:nvPr/>
        </p:nvSpPr>
        <p:spPr>
          <a:xfrm>
            <a:off x="465756" y="6008322"/>
            <a:ext cx="2485995" cy="676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30000"/>
              </a:lnSpc>
            </a:pPr>
            <a:r>
              <a:rPr lang="es-ES" sz="1100" b="1">
                <a:latin typeface="Athelas" panose="02000503000000020003" pitchFamily="2" charset="77"/>
                <a:cs typeface="Angsana New" panose="02020603050405020304" pitchFamily="18" charset="-34"/>
              </a:rPr>
              <a:t>José Emilio Padilla Méndez</a:t>
            </a:r>
          </a:p>
          <a:p>
            <a:pPr algn="r">
              <a:lnSpc>
                <a:spcPct val="30000"/>
              </a:lnSpc>
            </a:pPr>
            <a:r>
              <a:rPr lang="es-ES" sz="100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Museo de Ciencias</a:t>
            </a:r>
          </a:p>
          <a:p>
            <a:pPr algn="r">
              <a:lnSpc>
                <a:spcPct val="30000"/>
              </a:lnSpc>
            </a:pPr>
            <a:r>
              <a:rPr lang="es-ES" sz="100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Instituto Histórico Padre Suárez</a:t>
            </a:r>
          </a:p>
          <a:p>
            <a:endParaRPr lang="es-ES" sz="1100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400D7081-C7A6-594B-A12A-20B1591954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3711" y="2828272"/>
            <a:ext cx="2545294" cy="3000768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81B35B3-DAAB-8941-AC8D-6A11F5434D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0554" y="2863893"/>
            <a:ext cx="2390504" cy="2975679"/>
          </a:xfrm>
          <a:prstGeom prst="rect">
            <a:avLst/>
          </a:prstGeom>
          <a:effectLst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976491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8B08F44-77D2-3042-BAC0-18890CD74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302" y="5852395"/>
            <a:ext cx="538740" cy="76238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FFDBFF7-E75A-B442-90D7-848D6850FE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864"/>
          <a:stretch/>
        </p:blipFill>
        <p:spPr>
          <a:xfrm>
            <a:off x="2836135" y="5852395"/>
            <a:ext cx="1471448" cy="628349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A200D927-10FB-9141-809E-AE16A0723B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756" y="6008322"/>
            <a:ext cx="2485995" cy="676257"/>
          </a:xfrm>
        </p:spPr>
        <p:txBody>
          <a:bodyPr>
            <a:normAutofit/>
          </a:bodyPr>
          <a:lstStyle/>
          <a:p>
            <a:pPr algn="r">
              <a:lnSpc>
                <a:spcPct val="30000"/>
              </a:lnSpc>
            </a:pPr>
            <a:r>
              <a:rPr lang="es-ES" sz="1100" b="1" dirty="0">
                <a:latin typeface="Athelas" panose="02000503000000020003" pitchFamily="2" charset="77"/>
                <a:cs typeface="Angsana New" panose="02020603050405020304" pitchFamily="18" charset="-34"/>
              </a:rPr>
              <a:t>José Emilio Padilla Méndez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Museo de Ciencias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Instituto Histórico Padre Suárez</a:t>
            </a:r>
          </a:p>
          <a:p>
            <a:endParaRPr lang="es-ES" sz="11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F06D2E9-0DD4-6746-8AC3-99EB2139E8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06916" y="1016453"/>
            <a:ext cx="3515897" cy="414505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7D4D1F6-61CB-6444-AAED-2AB7CF684E6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6471" t="7849" r="35147" b="74666"/>
          <a:stretch/>
        </p:blipFill>
        <p:spPr>
          <a:xfrm>
            <a:off x="2260262" y="174295"/>
            <a:ext cx="1710001" cy="1260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6D40882-450A-F14A-BD72-1D3DFE1AF00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6838" t="29307" r="49205" b="26653"/>
          <a:stretch/>
        </p:blipFill>
        <p:spPr>
          <a:xfrm>
            <a:off x="187899" y="338519"/>
            <a:ext cx="1708286" cy="1904168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C14F7AD5-C682-2C46-8FDF-E05E3108ECD1}"/>
              </a:ext>
            </a:extLst>
          </p:cNvPr>
          <p:cNvSpPr/>
          <p:nvPr/>
        </p:nvSpPr>
        <p:spPr>
          <a:xfrm>
            <a:off x="2211484" y="1611966"/>
            <a:ext cx="5703483" cy="3043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ES" b="1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ea typeface="Aptos"/>
                <a:cs typeface="Times New Roman" panose="02020603050405020304" pitchFamily="18" charset="0"/>
              </a:rPr>
              <a:t>Jean-</a:t>
            </a:r>
            <a:r>
              <a:rPr lang="es-ES" b="1" kern="100" dirty="0" err="1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ea typeface="Aptos"/>
                <a:cs typeface="Times New Roman" panose="02020603050405020304" pitchFamily="18" charset="0"/>
              </a:rPr>
              <a:t>Baptiste</a:t>
            </a:r>
            <a:r>
              <a:rPr lang="es-ES" b="1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ea typeface="Aptos"/>
                <a:cs typeface="Times New Roman" panose="02020603050405020304" pitchFamily="18" charset="0"/>
              </a:rPr>
              <a:t> Biot</a:t>
            </a:r>
            <a:r>
              <a:rPr lang="es-ES" kern="100" dirty="0">
                <a:latin typeface="Athelas" panose="02000503000000020003" pitchFamily="2" charset="77"/>
                <a:ea typeface="Aptos"/>
                <a:cs typeface="Times New Roman" panose="02020603050405020304" pitchFamily="18" charset="0"/>
              </a:rPr>
              <a:t> (1774-1862) fue un </a:t>
            </a:r>
            <a:r>
              <a:rPr lang="es-ES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ea typeface="Aptos"/>
                <a:cs typeface="Times New Roman" panose="02020603050405020304" pitchFamily="18" charset="0"/>
              </a:rPr>
              <a:t>físico, astrónomo y matemático francés</a:t>
            </a:r>
            <a:r>
              <a:rPr lang="es-ES" kern="100" dirty="0">
                <a:latin typeface="Athelas" panose="02000503000000020003" pitchFamily="2" charset="77"/>
                <a:ea typeface="Aptos"/>
                <a:cs typeface="Times New Roman" panose="02020603050405020304" pitchFamily="18" charset="0"/>
              </a:rPr>
              <a:t>.  Investigó en campos científicos muy variados tales como el electromagnetismo, polarización de la luz, meteoritos, formuló la </a:t>
            </a:r>
            <a:r>
              <a:rPr lang="es-ES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ea typeface="Aptos"/>
                <a:cs typeface="Times New Roman" panose="02020603050405020304" pitchFamily="18" charset="0"/>
              </a:rPr>
              <a:t>ley de Biot-</a:t>
            </a:r>
            <a:r>
              <a:rPr lang="es-ES" kern="100" dirty="0" err="1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ea typeface="Aptos"/>
                <a:cs typeface="Times New Roman" panose="02020603050405020304" pitchFamily="18" charset="0"/>
              </a:rPr>
              <a:t>Savart</a:t>
            </a:r>
            <a:r>
              <a:rPr lang="es-ES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ea typeface="Aptos"/>
                <a:cs typeface="Times New Roman" panose="02020603050405020304" pitchFamily="18" charset="0"/>
              </a:rPr>
              <a:t> </a:t>
            </a:r>
            <a:r>
              <a:rPr lang="es-ES" kern="100" dirty="0">
                <a:latin typeface="Athelas" panose="02000503000000020003" pitchFamily="2" charset="77"/>
                <a:ea typeface="Aptos"/>
                <a:cs typeface="Times New Roman" panose="02020603050405020304" pitchFamily="18" charset="0"/>
              </a:rPr>
              <a:t>sobre el campo magnético</a:t>
            </a:r>
            <a:r>
              <a:rPr lang="es-ES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ea typeface="Aptos"/>
                <a:cs typeface="Times New Roman" panose="02020603050405020304" pitchFamily="18" charset="0"/>
              </a:rPr>
              <a:t> </a:t>
            </a:r>
            <a:r>
              <a:rPr lang="es-ES" kern="100" dirty="0">
                <a:latin typeface="Athelas" panose="02000503000000020003" pitchFamily="2" charset="77"/>
                <a:ea typeface="Aptos"/>
                <a:cs typeface="Times New Roman" panose="02020603050405020304" pitchFamily="18" charset="0"/>
              </a:rPr>
              <a:t>y, también, descubrió las propiedades ópticas del mineral que lleva su nombre, la </a:t>
            </a:r>
            <a:r>
              <a:rPr lang="es-ES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ea typeface="Aptos"/>
                <a:cs typeface="Times New Roman" panose="02020603050405020304" pitchFamily="18" charset="0"/>
              </a:rPr>
              <a:t>mica biotita</a:t>
            </a:r>
            <a:r>
              <a:rPr lang="es-ES" kern="100" dirty="0">
                <a:latin typeface="Athelas" panose="02000503000000020003" pitchFamily="2" charset="77"/>
                <a:ea typeface="Aptos"/>
                <a:cs typeface="Times New Roman" panose="02020603050405020304" pitchFamily="18" charset="0"/>
              </a:rPr>
              <a:t>. 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ES" kern="100" dirty="0">
                <a:latin typeface="Athelas" panose="02000503000000020003" pitchFamily="2" charset="77"/>
                <a:ea typeface="Aptos"/>
                <a:cs typeface="Times New Roman" panose="02020603050405020304" pitchFamily="18" charset="0"/>
              </a:rPr>
              <a:t>Realizó, junto a Gay-Lussac, las primeras investigaciones sobre la composición de la atmósfera terrestre y su campo magnético gracias al globo que elaboró en 1804.</a:t>
            </a:r>
            <a:endParaRPr lang="es-ES_tradnl" kern="100" dirty="0">
              <a:latin typeface="Athelas" panose="02000503000000020003" pitchFamily="2" charset="77"/>
              <a:ea typeface="Aptos"/>
              <a:cs typeface="Times New Roman" panose="02020603050405020304" pitchFamily="18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31D7488-B65E-B718-34C0-63EA73FF4DD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362" y="2331197"/>
            <a:ext cx="1897360" cy="1423020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28119C9C-476B-93BC-A4C9-65D43933CDFE}"/>
              </a:ext>
            </a:extLst>
          </p:cNvPr>
          <p:cNvSpPr txBox="1"/>
          <p:nvPr/>
        </p:nvSpPr>
        <p:spPr>
          <a:xfrm>
            <a:off x="367163" y="3550087"/>
            <a:ext cx="130769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400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ea typeface="Aptos"/>
                <a:cs typeface="Times New Roman" panose="02020603050405020304" pitchFamily="18" charset="0"/>
              </a:rPr>
              <a:t>Mica biotita</a:t>
            </a:r>
            <a:endParaRPr lang="es-ES" sz="14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C96A9547-94B1-874E-EB88-FB114DC71A8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7899" y="4072001"/>
            <a:ext cx="1665367" cy="604624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8C2EE060-CA05-3F8C-50A8-8B5EE0544357}"/>
              </a:ext>
            </a:extLst>
          </p:cNvPr>
          <p:cNvSpPr txBox="1"/>
          <p:nvPr/>
        </p:nvSpPr>
        <p:spPr>
          <a:xfrm>
            <a:off x="-48069" y="4694435"/>
            <a:ext cx="21434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400" kern="100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ea typeface="Aptos"/>
                <a:cs typeface="Times New Roman" panose="02020603050405020304" pitchFamily="18" charset="0"/>
              </a:rPr>
              <a:t>Ley de Biot-Savart 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3238534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8B08F44-77D2-3042-BAC0-18890CD74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302" y="5852395"/>
            <a:ext cx="538740" cy="76238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FFDBFF7-E75A-B442-90D7-848D6850FE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864"/>
          <a:stretch/>
        </p:blipFill>
        <p:spPr>
          <a:xfrm>
            <a:off x="2836135" y="5852395"/>
            <a:ext cx="1471448" cy="628349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A200D927-10FB-9141-809E-AE16A0723B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756" y="6008322"/>
            <a:ext cx="2485995" cy="676257"/>
          </a:xfrm>
        </p:spPr>
        <p:txBody>
          <a:bodyPr>
            <a:normAutofit/>
          </a:bodyPr>
          <a:lstStyle/>
          <a:p>
            <a:pPr algn="r">
              <a:lnSpc>
                <a:spcPct val="30000"/>
              </a:lnSpc>
            </a:pPr>
            <a:r>
              <a:rPr lang="es-ES" sz="1100" b="1" dirty="0">
                <a:latin typeface="Athelas" panose="02000503000000020003" pitchFamily="2" charset="77"/>
                <a:cs typeface="Angsana New" panose="02020603050405020304" pitchFamily="18" charset="-34"/>
              </a:rPr>
              <a:t>José Emilio Padilla Méndez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Museo de Ciencias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Instituto Histórico Padre Suárez</a:t>
            </a:r>
          </a:p>
          <a:p>
            <a:endParaRPr lang="es-ES" sz="11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2D61728-DB1A-674D-936D-E9605FD947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51200" y="766569"/>
            <a:ext cx="4338087" cy="5400000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2857F86-15F8-EB40-B71A-C60BB91608D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0956" t="29081" r="32941" b="23460"/>
          <a:stretch/>
        </p:blipFill>
        <p:spPr>
          <a:xfrm>
            <a:off x="302408" y="262991"/>
            <a:ext cx="1971001" cy="20520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C7AD2C5-1AB2-AB46-8CC1-690F790F013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7279" t="9722" r="10441" b="74042"/>
          <a:stretch/>
        </p:blipFill>
        <p:spPr>
          <a:xfrm>
            <a:off x="2133369" y="136569"/>
            <a:ext cx="4894609" cy="1260000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FA095DC2-1B2B-5749-8887-4537ECD9D87D}"/>
              </a:ext>
            </a:extLst>
          </p:cNvPr>
          <p:cNvSpPr/>
          <p:nvPr/>
        </p:nvSpPr>
        <p:spPr>
          <a:xfrm>
            <a:off x="2714401" y="1599024"/>
            <a:ext cx="43994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  <a:ea typeface="Aptos"/>
                <a:cs typeface="Times New Roman" panose="02020603050405020304" pitchFamily="18" charset="0"/>
              </a:rPr>
              <a:t>Louis Joseph Gay-Lussac </a:t>
            </a:r>
            <a:r>
              <a:rPr lang="es-ES" dirty="0">
                <a:latin typeface="Athelas" panose="02000503000000020003" pitchFamily="2" charset="77"/>
                <a:ea typeface="Aptos"/>
                <a:cs typeface="Times New Roman" panose="02020603050405020304" pitchFamily="18" charset="0"/>
              </a:rPr>
              <a:t>(1778-1850). Químico y físico francés. </a:t>
            </a:r>
            <a:endParaRPr lang="es-ES" dirty="0">
              <a:latin typeface="Athelas" panose="02000503000000020003" pitchFamily="2" charset="77"/>
              <a:cs typeface="Times New Roman" panose="02020603050405020304" pitchFamily="18" charset="0"/>
            </a:endParaRPr>
          </a:p>
          <a:p>
            <a:r>
              <a:rPr lang="es-ES" dirty="0">
                <a:latin typeface="Athelas" panose="02000503000000020003" pitchFamily="2" charset="77"/>
              </a:rPr>
              <a:t>Inventor del catetómetro, </a:t>
            </a:r>
            <a:r>
              <a:rPr lang="es-ES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</a:rPr>
              <a:t>barómetro de sifón </a:t>
            </a:r>
            <a:r>
              <a:rPr lang="es-ES" dirty="0">
                <a:latin typeface="Athelas" panose="02000503000000020003" pitchFamily="2" charset="77"/>
              </a:rPr>
              <a:t>y el </a:t>
            </a:r>
            <a:r>
              <a:rPr lang="es-ES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</a:rPr>
              <a:t>alcohómetro centesimal</a:t>
            </a:r>
            <a:r>
              <a:rPr lang="es-ES" dirty="0">
                <a:latin typeface="Athelas" panose="02000503000000020003" pitchFamily="2" charset="77"/>
              </a:rPr>
              <a:t>. Dedujo la fórmula química del </a:t>
            </a:r>
            <a:r>
              <a:rPr lang="es-ES" dirty="0">
                <a:solidFill>
                  <a:schemeClr val="accent4">
                    <a:lumMod val="50000"/>
                  </a:schemeClr>
                </a:solidFill>
                <a:latin typeface="Athelas" panose="02000503000000020003" pitchFamily="2" charset="77"/>
              </a:rPr>
              <a:t>ácido cianhídrico. </a:t>
            </a:r>
            <a:r>
              <a:rPr lang="es-ES" dirty="0">
                <a:latin typeface="Athelas" panose="02000503000000020003" pitchFamily="2" charset="77"/>
              </a:rPr>
              <a:t>(HCN).</a:t>
            </a:r>
            <a:endParaRPr lang="es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D25D1EA-2093-8C95-B248-2596EB773663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r="63387"/>
          <a:stretch/>
        </p:blipFill>
        <p:spPr>
          <a:xfrm>
            <a:off x="2061032" y="2263256"/>
            <a:ext cx="538740" cy="320547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8CA64B6-41F4-72F1-42D7-1DB953CEECD6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r="9495"/>
          <a:stretch/>
        </p:blipFill>
        <p:spPr>
          <a:xfrm>
            <a:off x="2800666" y="3076352"/>
            <a:ext cx="2414077" cy="277604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62F4E66-73FF-BFEE-4DF8-ED9A131F13C7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3733" t="29247" r="4006" b="30274"/>
          <a:stretch/>
        </p:blipFill>
        <p:spPr>
          <a:xfrm>
            <a:off x="5314773" y="3915561"/>
            <a:ext cx="1974435" cy="86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513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8B08F44-77D2-3042-BAC0-18890CD747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302" y="5852395"/>
            <a:ext cx="538740" cy="76238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FFDBFF7-E75A-B442-90D7-848D6850FEB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8864"/>
          <a:stretch/>
        </p:blipFill>
        <p:spPr>
          <a:xfrm>
            <a:off x="2836135" y="5852395"/>
            <a:ext cx="1471448" cy="628349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A200D927-10FB-9141-809E-AE16A0723B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756" y="6008322"/>
            <a:ext cx="2485995" cy="676257"/>
          </a:xfrm>
        </p:spPr>
        <p:txBody>
          <a:bodyPr>
            <a:normAutofit/>
          </a:bodyPr>
          <a:lstStyle/>
          <a:p>
            <a:pPr algn="r">
              <a:lnSpc>
                <a:spcPct val="30000"/>
              </a:lnSpc>
            </a:pPr>
            <a:r>
              <a:rPr lang="es-ES" sz="1100" b="1" dirty="0">
                <a:latin typeface="Athelas" panose="02000503000000020003" pitchFamily="2" charset="77"/>
                <a:cs typeface="Angsana New" panose="02020603050405020304" pitchFamily="18" charset="-34"/>
              </a:rPr>
              <a:t>José Emilio Padilla Méndez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Museo de Ciencias</a:t>
            </a:r>
          </a:p>
          <a:p>
            <a:pPr algn="r">
              <a:lnSpc>
                <a:spcPct val="30000"/>
              </a:lnSpc>
            </a:pPr>
            <a:r>
              <a:rPr lang="es-ES" sz="1000" dirty="0">
                <a:solidFill>
                  <a:srgbClr val="AB7942"/>
                </a:solidFill>
                <a:latin typeface="Athelas" panose="02000503000000020003" pitchFamily="2" charset="77"/>
                <a:cs typeface="Angsana New" panose="02020603050405020304" pitchFamily="18" charset="-34"/>
              </a:rPr>
              <a:t>Instituto Histórico Padre Suárez</a:t>
            </a:r>
          </a:p>
          <a:p>
            <a:endParaRPr lang="es-ES" sz="11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2857F86-15F8-EB40-B71A-C60BB91608D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0956" t="29081" r="32941" b="23460"/>
          <a:stretch/>
        </p:blipFill>
        <p:spPr>
          <a:xfrm>
            <a:off x="302408" y="262991"/>
            <a:ext cx="1971001" cy="20520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C7AD2C5-1AB2-AB46-8CC1-690F790F013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7279" t="9722" r="10441" b="74042"/>
          <a:stretch/>
        </p:blipFill>
        <p:spPr>
          <a:xfrm>
            <a:off x="2133369" y="136569"/>
            <a:ext cx="4894609" cy="126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12">
                <a:extLst>
                  <a:ext uri="{FF2B5EF4-FFF2-40B4-BE49-F238E27FC236}">
                    <a16:creationId xmlns:a16="http://schemas.microsoft.com/office/drawing/2014/main" id="{FA095DC2-1B2B-5749-8887-4537ECD9D87D}"/>
                  </a:ext>
                </a:extLst>
              </p:cNvPr>
              <p:cNvSpPr/>
              <p:nvPr/>
            </p:nvSpPr>
            <p:spPr>
              <a:xfrm>
                <a:off x="302408" y="2400788"/>
                <a:ext cx="4186465" cy="35724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s-ES" dirty="0">
                    <a:latin typeface="Athelas" panose="02000503000000020003" pitchFamily="2" charset="77"/>
                    <a:ea typeface="Aptos"/>
                    <a:cs typeface="Times New Roman" panose="02020603050405020304" pitchFamily="18" charset="0"/>
                  </a:rPr>
                  <a:t>Es conocido por su ley de los gases,               </a:t>
                </a:r>
                <a:r>
                  <a:rPr lang="es-ES" sz="3200" dirty="0">
                    <a:latin typeface="Athelas" panose="02000503000000020003" pitchFamily="2" charset="77"/>
                    <a:ea typeface="Aptos"/>
                    <a:cs typeface="Times New Roman" panose="02020603050405020304" pitchFamily="18" charset="0"/>
                    <a:hlinkClick r:id="rId10"/>
                  </a:rPr>
                  <a:t>la Ley de Gay-Lussac:</a:t>
                </a:r>
                <a:endParaRPr lang="es-ES" sz="3200" dirty="0">
                  <a:latin typeface="Athelas" panose="02000503000000020003" pitchFamily="2" charset="77"/>
                  <a:ea typeface="Aptos"/>
                  <a:cs typeface="Times New Roman" panose="02020603050405020304" pitchFamily="18" charset="0"/>
                </a:endParaRPr>
              </a:p>
              <a:p>
                <a:endParaRPr lang="es-ES" dirty="0">
                  <a:latin typeface="Athelas" panose="02000503000000020003" pitchFamily="2" charset="77"/>
                  <a:ea typeface="Aptos"/>
                  <a:cs typeface="Times New Roman" panose="02020603050405020304" pitchFamily="18" charset="0"/>
                </a:endParaRPr>
              </a:p>
              <a:p>
                <a:pPr algn="ctr"/>
                <a:r>
                  <a:rPr lang="es-ES" sz="2400" b="1" dirty="0">
                    <a:latin typeface="Athelas" panose="02000503000000020003" pitchFamily="2" charset="77"/>
                    <a:ea typeface="Aptos"/>
                    <a:cs typeface="Times New Roman" panose="02020603050405020304" pitchFamily="18" charset="0"/>
                  </a:rPr>
                  <a:t> </a:t>
                </a:r>
                <a:r>
                  <a:rPr lang="es-ES" sz="2400" b="1" dirty="0">
                    <a:solidFill>
                      <a:schemeClr val="accent4">
                        <a:lumMod val="50000"/>
                      </a:schemeClr>
                    </a:solidFill>
                    <a:latin typeface="Athelas" panose="02000503000000020003" pitchFamily="2" charset="77"/>
                    <a:ea typeface="Aptos"/>
                    <a:cs typeface="Times New Roman" panose="02020603050405020304" pitchFamily="18" charset="0"/>
                  </a:rPr>
                  <a:t>“A volumen constante un gas          aumenta su presión de forma proporcional a su temperatura absoluta”</a:t>
                </a:r>
              </a:p>
              <a:p>
                <a:pPr algn="ctr"/>
                <a:endParaRPr lang="es-ES" dirty="0">
                  <a:solidFill>
                    <a:schemeClr val="accent4">
                      <a:lumMod val="50000"/>
                    </a:schemeClr>
                  </a:solidFill>
                  <a:latin typeface="Athelas" panose="02000503000000020003" pitchFamily="2" charset="77"/>
                  <a:cs typeface="Times New Roman" panose="02020603050405020304" pitchFamily="18" charset="0"/>
                </a:endParaRPr>
              </a:p>
              <a:p>
                <a:pPr algn="ctr"/>
                <a:r>
                  <a:rPr lang="es-ES" b="1" dirty="0">
                    <a:solidFill>
                      <a:schemeClr val="accent4">
                        <a:lumMod val="50000"/>
                      </a:schemeClr>
                    </a:solidFill>
                    <a:latin typeface="Athelas" panose="02000503000000020003" pitchFamily="2" charset="77"/>
                    <a:cs typeface="Times New Roman" panose="02020603050405020304" pitchFamily="18" charset="0"/>
                  </a:rPr>
                  <a:t>p = </a:t>
                </a:r>
                <a:r>
                  <a:rPr lang="es-ES" b="1" dirty="0" err="1">
                    <a:solidFill>
                      <a:schemeClr val="accent4">
                        <a:lumMod val="50000"/>
                      </a:schemeClr>
                    </a:solidFill>
                    <a:latin typeface="Athelas" panose="02000503000000020003" pitchFamily="2" charset="77"/>
                    <a:cs typeface="Times New Roman" panose="02020603050405020304" pitchFamily="18" charset="0"/>
                  </a:rPr>
                  <a:t>kT</a:t>
                </a:r>
                <a:r>
                  <a:rPr lang="es-ES" b="1" dirty="0">
                    <a:solidFill>
                      <a:schemeClr val="accent4">
                        <a:lumMod val="50000"/>
                      </a:schemeClr>
                    </a:solidFill>
                    <a:latin typeface="Athelas" panose="02000503000000020003" pitchFamily="2" charset="77"/>
                    <a:cs typeface="Times New Roman" panose="02020603050405020304" pitchFamily="18" charset="0"/>
                  </a:rPr>
                  <a:t>       </a:t>
                </a:r>
                <a:r>
                  <a:rPr lang="es-ES" dirty="0">
                    <a:latin typeface="Athelas" panose="02000503000000020003" pitchFamily="2" charset="77"/>
                    <a:cs typeface="Times New Roman" panose="02020603050405020304" pitchFamily="18" charset="0"/>
                  </a:rPr>
                  <a:t>Es decir: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s-ES" b="1" i="1" smtClean="0">
                                <a:solidFill>
                                  <a:schemeClr val="accent4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s-ES" b="1" i="0" smtClean="0">
                                <a:solidFill>
                                  <a:schemeClr val="accent4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𝐩</m:t>
                            </m:r>
                          </m:e>
                          <m:sub>
                            <m:r>
                              <a:rPr lang="es-ES" b="1" i="0" smtClean="0">
                                <a:solidFill>
                                  <a:schemeClr val="accent4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s-ES" b="1" i="1" smtClean="0">
                                <a:solidFill>
                                  <a:schemeClr val="accent4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s-ES" b="1" i="0" smtClean="0">
                                <a:solidFill>
                                  <a:schemeClr val="accent4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𝐓</m:t>
                            </m:r>
                          </m:e>
                          <m:sub>
                            <m:r>
                              <a:rPr lang="es-ES" b="1" i="0" smtClean="0">
                                <a:solidFill>
                                  <a:schemeClr val="accent4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  <m:r>
                      <a:rPr lang="es-ES" b="1" i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=  </m:t>
                    </m:r>
                    <m:f>
                      <m:fPr>
                        <m:ctrlPr>
                          <a:rPr lang="es-ES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s-ES" b="1" i="1" smtClean="0">
                                <a:solidFill>
                                  <a:schemeClr val="accent4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s-ES" b="1" i="0" smtClean="0">
                                <a:solidFill>
                                  <a:schemeClr val="accent4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𝐩</m:t>
                            </m:r>
                          </m:e>
                          <m:sub>
                            <m:r>
                              <a:rPr lang="es-ES" b="1" i="0" smtClean="0">
                                <a:solidFill>
                                  <a:schemeClr val="accent4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s-ES" b="1" i="1" smtClean="0">
                                <a:solidFill>
                                  <a:schemeClr val="accent4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s-ES" b="1" i="0" smtClean="0">
                                <a:solidFill>
                                  <a:schemeClr val="accent4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𝐓</m:t>
                            </m:r>
                          </m:e>
                          <m:sub>
                            <m:r>
                              <a:rPr lang="es-ES" b="1" i="0" smtClean="0">
                                <a:solidFill>
                                  <a:schemeClr val="accent4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endParaRPr lang="es-ES" b="1" dirty="0">
                  <a:latin typeface="Athelas" panose="02000503000000020003" pitchFamily="2" charset="77"/>
                  <a:cs typeface="Times New Roman" panose="02020603050405020304" pitchFamily="18" charset="0"/>
                </a:endParaRPr>
              </a:p>
              <a:p>
                <a:endParaRPr lang="es-ES" dirty="0">
                  <a:latin typeface="Athelas" panose="02000503000000020003" pitchFamily="2" charset="77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Rectángulo 12">
                <a:extLst>
                  <a:ext uri="{FF2B5EF4-FFF2-40B4-BE49-F238E27FC236}">
                    <a16:creationId xmlns:a16="http://schemas.microsoft.com/office/drawing/2014/main" id="{FA095DC2-1B2B-5749-8887-4537ECD9D8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408" y="2400788"/>
                <a:ext cx="4186465" cy="3572453"/>
              </a:xfrm>
              <a:prstGeom prst="rect">
                <a:avLst/>
              </a:prstGeom>
              <a:blipFill>
                <a:blip r:embed="rId11"/>
                <a:stretch>
                  <a:fillRect l="-3647" t="-709" r="-1520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Ley Gay-Lussac Final.mp4">
            <a:hlinkClick r:id="" action="ppaction://media"/>
            <a:extLst>
              <a:ext uri="{FF2B5EF4-FFF2-40B4-BE49-F238E27FC236}">
                <a16:creationId xmlns:a16="http://schemas.microsoft.com/office/drawing/2014/main" id="{9827DE8A-7A2D-F443-8749-608A02394BC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496089" y="1695795"/>
            <a:ext cx="7389511" cy="41566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B45A085A-9472-E847-9961-699F0E102D2D}"/>
              </a:ext>
            </a:extLst>
          </p:cNvPr>
          <p:cNvSpPr/>
          <p:nvPr/>
        </p:nvSpPr>
        <p:spPr>
          <a:xfrm>
            <a:off x="8858939" y="1211903"/>
            <a:ext cx="26277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latin typeface="Athelas" panose="02000503000000020003" pitchFamily="2" charset="77"/>
                <a:ea typeface="Aptos"/>
                <a:cs typeface="Times New Roman" panose="02020603050405020304" pitchFamily="18" charset="0"/>
                <a:hlinkClick r:id="rId10"/>
              </a:rPr>
              <a:t>Video Ley de Gay-Lussac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94498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4271</TotalTime>
  <Words>2393</Words>
  <Application>Microsoft Office PowerPoint</Application>
  <PresentationFormat>Panorámica</PresentationFormat>
  <Paragraphs>250</Paragraphs>
  <Slides>31</Slides>
  <Notes>0</Notes>
  <HiddenSlides>0</HiddenSlides>
  <MMClips>3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8" baseType="lpstr">
      <vt:lpstr>Arial</vt:lpstr>
      <vt:lpstr>Athelas</vt:lpstr>
      <vt:lpstr>Calibri</vt:lpstr>
      <vt:lpstr>Calibri Light</vt:lpstr>
      <vt:lpstr>Cambria Math</vt:lpstr>
      <vt:lpstr>Century Gothic</vt:lpstr>
      <vt:lpstr>Tema de Office</vt:lpstr>
      <vt:lpstr>LA CIENCIA DE                   UNA RELIQUIA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CIENCIA DE                   UNA RELIQUIA</dc:title>
  <dc:creator>Jose Emilio Padilla Mendez</dc:creator>
  <cp:lastModifiedBy>Usuario</cp:lastModifiedBy>
  <cp:revision>67</cp:revision>
  <cp:lastPrinted>2026-06-27T18:02:37Z</cp:lastPrinted>
  <dcterms:created xsi:type="dcterms:W3CDTF">2026-06-24T16:06:17Z</dcterms:created>
  <dcterms:modified xsi:type="dcterms:W3CDTF">2026-06-29T04:59:59Z</dcterms:modified>
</cp:coreProperties>
</file>