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gif" ContentType="image/gif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notesMasterIdLst>
    <p:notesMasterId r:id="rId32"/>
  </p:notesMasterIdLst>
  <p:handoutMasterIdLst>
    <p:handoutMasterId r:id="rId39"/>
  </p:handoutMasterIdLst>
  <p:sldIdLst>
    <p:sldId id="263" r:id="rId4"/>
    <p:sldId id="264" r:id="rId5"/>
    <p:sldId id="265" r:id="rId6"/>
    <p:sldId id="266" r:id="rId7"/>
    <p:sldId id="267" r:id="rId8"/>
    <p:sldId id="274" r:id="rId9"/>
    <p:sldId id="297" r:id="rId10"/>
    <p:sldId id="276" r:id="rId11"/>
    <p:sldId id="277" r:id="rId12"/>
    <p:sldId id="278" r:id="rId13"/>
    <p:sldId id="279" r:id="rId14"/>
    <p:sldId id="280" r:id="rId15"/>
    <p:sldId id="281" r:id="rId16"/>
    <p:sldId id="282" r:id="rId17"/>
    <p:sldId id="283" r:id="rId18"/>
    <p:sldId id="284" r:id="rId19"/>
    <p:sldId id="285" r:id="rId20"/>
    <p:sldId id="286" r:id="rId21"/>
    <p:sldId id="287" r:id="rId22"/>
    <p:sldId id="298" r:id="rId23"/>
    <p:sldId id="288" r:id="rId24"/>
    <p:sldId id="289" r:id="rId25"/>
    <p:sldId id="290" r:id="rId26"/>
    <p:sldId id="291" r:id="rId27"/>
    <p:sldId id="292" r:id="rId28"/>
    <p:sldId id="293" r:id="rId29"/>
    <p:sldId id="294" r:id="rId30"/>
    <p:sldId id="295" r:id="rId31"/>
    <p:sldId id="269" r:id="rId33"/>
    <p:sldId id="270" r:id="rId34"/>
    <p:sldId id="271" r:id="rId35"/>
    <p:sldId id="273" r:id="rId36"/>
    <p:sldId id="272" r:id="rId37"/>
    <p:sldId id="296" r:id="rId38"/>
  </p:sldIdLst>
  <p:sldSz cx="9144000" cy="6858000" type="screen4x3"/>
  <p:notesSz cx="7103745" cy="10234295"/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kern="1200">
        <a:solidFill>
          <a:schemeClr val="tx1"/>
        </a:solidFill>
        <a:latin typeface="Calibri" panose="020F0502020204030204" charset="0"/>
        <a:ea typeface="黑体" charset="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02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0000"/>
    <a:srgbClr val="CC0000"/>
    <a:srgbClr val="B2B2B2"/>
    <a:srgbClr val="202020"/>
    <a:srgbClr val="323232"/>
    <a:srgbClr val="CC3300"/>
    <a:srgbClr val="FF33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3245" autoAdjust="0"/>
    <p:restoredTop sz="94660"/>
  </p:normalViewPr>
  <p:slideViewPr>
    <p:cSldViewPr snapToGrid="0" showGuides="1">
      <p:cViewPr varScale="1">
        <p:scale>
          <a:sx n="51" d="100"/>
          <a:sy n="51" d="100"/>
        </p:scale>
        <p:origin x="-1252" y="-72"/>
      </p:cViewPr>
      <p:guideLst>
        <p:guide orient="horz" pos="210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1998" cy="7199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2" Type="http://schemas.openxmlformats.org/officeDocument/2006/relationships/tableStyles" Target="tableStyles.xml"/><Relationship Id="rId41" Type="http://schemas.openxmlformats.org/officeDocument/2006/relationships/viewProps" Target="viewProps.xml"/><Relationship Id="rId40" Type="http://schemas.openxmlformats.org/officeDocument/2006/relationships/presProps" Target="presProps.xml"/><Relationship Id="rId4" Type="http://schemas.openxmlformats.org/officeDocument/2006/relationships/slide" Target="slides/slide1.xml"/><Relationship Id="rId39" Type="http://schemas.openxmlformats.org/officeDocument/2006/relationships/handoutMaster" Target="handoutMasters/handoutMaster1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notesMaster" Target="notesMasters/notesMaster1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pPr fontAlgn="auto"/>
            <a:fld id="{0F9B84EA-7D68-4D60-9CB1-D50884785D1C}" type="datetimeFigureOut">
              <a:rPr lang="en-US" sz="1245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4313" y="9720263"/>
            <a:ext cx="3078163" cy="5143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pPr fontAlgn="auto"/>
            <a:fld id="{8D4E0FC9-F1F8-4FAE-9988-3BA365CFD46F}" type="slidenum">
              <a:rPr lang="en-US" sz="1245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fontAlgn="auto"/>
            <a:fld id="{D6C8D182-E4C8-4120-9249-FC9774456FFA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076" name="Slide Image Placehoder 3"/>
          <p:cNvSpPr>
            <a:spLocks noGrp="1" noRot="1" noChangeAspect="1"/>
          </p:cNvSpPr>
          <p:nvPr>
            <p:ph type="sldImg"/>
          </p:nvPr>
        </p:nvSpPr>
        <p:spPr>
          <a:xfrm>
            <a:off x="1249892" y="1279525"/>
            <a:ext cx="4605867" cy="3454400"/>
          </a:xfrm>
          <a:prstGeom prst="rect">
            <a:avLst/>
          </a:prstGeom>
          <a:noFill/>
          <a:ln w="12700" cap="flat" cmpd="sng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</p:sp>
      <p:sp>
        <p:nvSpPr>
          <p:cNvPr id="3077" name="Note Placeholder 4"/>
          <p:cNvSpPr>
            <a:spLocks noGrp="1"/>
          </p:cNvSpPr>
          <p:nvPr>
            <p:ph type="body" sz="quarter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es-ES"/>
              <a:t>Edit Master text styles</a:t>
            </a:r>
            <a:endParaRPr lang="en-US" altLang="es-ES"/>
          </a:p>
          <a:p>
            <a:pPr lvl="1"/>
            <a:r>
              <a:rPr lang="en-US" altLang="es-ES"/>
              <a:t>Second level</a:t>
            </a:r>
            <a:endParaRPr lang="en-US" altLang="es-ES"/>
          </a:p>
          <a:p>
            <a:pPr lvl="2"/>
            <a:r>
              <a:rPr lang="en-US" altLang="es-ES"/>
              <a:t>Third level</a:t>
            </a:r>
            <a:endParaRPr lang="en-US" altLang="es-ES"/>
          </a:p>
          <a:p>
            <a:pPr lvl="3"/>
            <a:r>
              <a:rPr lang="en-US" altLang="es-ES"/>
              <a:t>Fourth level</a:t>
            </a:r>
            <a:endParaRPr lang="en-US" altLang="es-ES"/>
          </a:p>
          <a:p>
            <a:pPr lvl="4"/>
            <a:r>
              <a:rPr lang="en-US" altLang="es-ES"/>
              <a:t>Fifth level</a:t>
            </a:r>
            <a:endParaRPr lang="en-US" alt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fontAlgn="auto"/>
            <a:fld id="{85D0DACE-38E0-42D2-9336-2B707D34BC6D}" type="slidenum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Marcador de posición de imagen de diapositiva 1"/>
          <p:cNvSpPr>
            <a:spLocks noGrp="1"/>
          </p:cNvSpPr>
          <p:nvPr>
            <p:ph type="sldImg"/>
          </p:nvPr>
        </p:nvSpPr>
        <p:spPr/>
      </p:sp>
      <p:sp>
        <p:nvSpPr>
          <p:cNvPr id="3" name="Marcador de posición de texto 2"/>
          <p:cNvSpPr>
            <a:spLocks noGrp="1"/>
          </p:cNvSpPr>
          <p:nvPr>
            <p:ph type="body"/>
          </p:nvPr>
        </p:nvSpPr>
        <p:spPr/>
        <p:txBody>
          <a:bodyPr/>
          <a:p>
            <a:endParaRPr lang="es-E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22962"/>
            <a:ext cx="6858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s-ES" strike="noStrike" noProof="1" smtClean="0"/>
              <a:t>Haga clic para modificar el estilo de título del patrón</a:t>
            </a:r>
            <a:endParaRPr lang="es-ES" strike="noStrike" noProof="1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auto"/>
            <a:r>
              <a:rPr lang="es-ES" strike="noStrike" noProof="1" smtClean="0"/>
              <a:t>Editar el estilo de texto del patrón</a:t>
            </a:r>
            <a:endParaRPr lang="es-ES" strike="noStrike" noProof="1" smtClean="0"/>
          </a:p>
          <a:p>
            <a:pPr lvl="1" fontAlgn="auto"/>
            <a:r>
              <a:rPr lang="es-ES" strike="noStrike" noProof="1" smtClean="0"/>
              <a:t>Segundo nivel</a:t>
            </a:r>
            <a:endParaRPr lang="es-ES" strike="noStrike" noProof="1" smtClean="0"/>
          </a:p>
          <a:p>
            <a:pPr lvl="2" fontAlgn="auto"/>
            <a:r>
              <a:rPr lang="es-ES" strike="noStrike" noProof="1" smtClean="0"/>
              <a:t>Tercer nivel</a:t>
            </a:r>
            <a:endParaRPr lang="es-ES" strike="noStrike" noProof="1" smtClean="0"/>
          </a:p>
          <a:p>
            <a:pPr lvl="3" fontAlgn="auto"/>
            <a:r>
              <a:rPr lang="es-ES" strike="noStrike" noProof="1" smtClean="0"/>
              <a:t>Cuarto nivel</a:t>
            </a:r>
            <a:endParaRPr lang="es-ES" strike="noStrike" noProof="1" smtClean="0"/>
          </a:p>
          <a:p>
            <a:pPr lvl="4" fontAlgn="auto"/>
            <a:r>
              <a:rPr lang="es-ES" strike="noStrike" noProof="1" smtClean="0"/>
              <a:t>Quinto nivel</a:t>
            </a:r>
            <a:endParaRPr lang="es-E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322962"/>
            <a:ext cx="6858000" cy="2187001"/>
          </a:xfrm>
        </p:spPr>
        <p:txBody>
          <a:bodyPr anchor="b">
            <a:normAutofit/>
          </a:bodyPr>
          <a:lstStyle>
            <a:lvl1pPr algn="ctr">
              <a:lnSpc>
                <a:spcPct val="130000"/>
              </a:lnSpc>
              <a:defRPr sz="6000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alibri Light" panose="020F0302020204030204" pitchFamily="34" charset="0"/>
                <a:ea typeface="+mj-ea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fontAlgn="auto"/>
            <a:r>
              <a:rPr lang="en-US" strike="noStrike" noProof="1" smtClean="0"/>
              <a:t>Click to edit Master subtitle style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825625"/>
            <a:ext cx="78867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/>
              <a:t>Second level 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50945"/>
            <a:ext cx="7382351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10028"/>
            <a:ext cx="5491163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62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 sz="4400"/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/>
          <a:lstStyle/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60" y="127000"/>
            <a:ext cx="31239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00" y="766354"/>
            <a:ext cx="4363031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8870" y="2057400"/>
            <a:ext cx="31239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 anchor="ctr" anchorCtr="0">
            <a:normAutofit/>
          </a:bodyPr>
          <a:lstStyle>
            <a:lvl1pPr>
              <a:defRPr sz="4400" b="1">
                <a:effectLst/>
                <a:latin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 smtClean="0"/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775" y="1825625"/>
            <a:ext cx="7886700" cy="4351338"/>
          </a:xfrm>
        </p:spPr>
        <p:txBody>
          <a:bodyPr>
            <a:normAutofit/>
          </a:bodyPr>
          <a:lstStyle>
            <a:lvl1pPr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 smtClean="0"/>
              <a:t>Click to edit Master text styles</a:t>
            </a:r>
            <a:endParaRPr lang="en-US" strike="noStrike" noProof="1" smtClean="0"/>
          </a:p>
          <a:p>
            <a:pPr lvl="1" fontAlgn="auto"/>
            <a:r>
              <a:rPr lang="en-US" strike="noStrike" noProof="1"/>
              <a:t>Second level 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/>
          <a:lstStyle/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628650" y="551543"/>
            <a:ext cx="7886700" cy="5558971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2" name="Marcador de posición de fecha 1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ítulo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auto"/>
            <a:r>
              <a:rPr lang="es-ES" strike="noStrike" noProof="1" smtClean="0"/>
              <a:t>Haga clic para modificar el estilo de título del patrón</a:t>
            </a:r>
            <a:endParaRPr lang="es-ES" strike="noStrike" noProof="1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fontAlgn="auto"/>
            <a:r>
              <a:rPr lang="es-ES" strike="noStrike" noProof="1" smtClean="0"/>
              <a:t>Editar el estilo de texto del patrón</a:t>
            </a:r>
            <a:endParaRPr lang="es-ES" strike="noStrike" noProof="1" smtClean="0"/>
          </a:p>
          <a:p>
            <a:pPr lvl="1" fontAlgn="auto"/>
            <a:r>
              <a:rPr lang="es-ES" strike="noStrike" noProof="1" smtClean="0"/>
              <a:t>Segundo nivel</a:t>
            </a:r>
            <a:endParaRPr lang="es-ES" strike="noStrike" noProof="1" smtClean="0"/>
          </a:p>
          <a:p>
            <a:pPr lvl="2" fontAlgn="auto"/>
            <a:r>
              <a:rPr lang="es-ES" strike="noStrike" noProof="1" smtClean="0"/>
              <a:t>Tercer nivel</a:t>
            </a:r>
            <a:endParaRPr lang="es-ES" strike="noStrike" noProof="1" smtClean="0"/>
          </a:p>
          <a:p>
            <a:pPr lvl="3" fontAlgn="auto"/>
            <a:r>
              <a:rPr lang="es-ES" strike="noStrike" noProof="1" smtClean="0"/>
              <a:t>Cuarto nivel</a:t>
            </a:r>
            <a:endParaRPr lang="es-ES" strike="noStrike" noProof="1" smtClean="0"/>
          </a:p>
          <a:p>
            <a:pPr lvl="4" fontAlgn="auto"/>
            <a:r>
              <a:rPr lang="es-ES" strike="noStrike" noProof="1" smtClean="0"/>
              <a:t>Quinto nivel</a:t>
            </a:r>
            <a:endParaRPr lang="es-E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3750945"/>
            <a:ext cx="7382351" cy="811530"/>
          </a:xfrm>
        </p:spPr>
        <p:txBody>
          <a:bodyPr anchor="b">
            <a:noAutofit/>
          </a:bodyPr>
          <a:lstStyle>
            <a:lvl1pPr>
              <a:defRPr sz="6000">
                <a:effectLst/>
              </a:defRPr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 smtClean="0">
              <a:sym typeface="+mn-e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610028"/>
            <a:ext cx="5491163" cy="647555"/>
          </a:xfrm>
        </p:spPr>
        <p:txBody>
          <a:bodyPr>
            <a:noAutofit/>
          </a:bodyPr>
          <a:lstStyle>
            <a:lvl1pPr marL="0" indent="0"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775" y="258445"/>
            <a:ext cx="7886700" cy="1325563"/>
          </a:xfrm>
        </p:spPr>
        <p:txBody>
          <a:bodyPr>
            <a:normAutofit/>
          </a:bodyPr>
          <a:lstStyle>
            <a:lvl1pPr>
              <a:defRPr sz="4400" b="0" i="0">
                <a:effectLst/>
              </a:defRPr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857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sz="2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3pPr>
            <a:lvl4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4pPr>
            <a:lvl5pPr>
              <a:lnSpc>
                <a:spcPct val="150000"/>
              </a:lnSpc>
              <a:defRPr sz="180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86275" y="1825625"/>
            <a:ext cx="3886200" cy="4351338"/>
          </a:xfrm>
        </p:spPr>
        <p:txBody>
          <a:bodyPr>
            <a:normAutofit/>
          </a:bodyPr>
          <a:lstStyle>
            <a:lvl1pPr>
              <a:lnSpc>
                <a:spcPct val="150000"/>
              </a:lnSpc>
              <a:defRPr kumimoji="0" lang="en-US" sz="2800" b="0" i="0" u="none" strike="noStrike" kern="1200" cap="none" spc="0" normalizeH="0" baseline="0" noProof="1" dirty="0">
                <a:solidFill>
                  <a:schemeClr val="tx1">
                    <a:lumMod val="75000"/>
                    <a:lumOff val="25000"/>
                  </a:schemeClr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>
              <a:lnSpc>
                <a:spcPct val="150000"/>
              </a:lnSpc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2pPr>
            <a:lvl3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3pPr>
            <a:lvl4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4pPr>
            <a:lvl5pPr>
              <a:lnSpc>
                <a:spcPct val="150000"/>
              </a:lnSpc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5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>
                <a:sym typeface="+mn-ea"/>
              </a:rPr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>
                <a:sym typeface="+mn-ea"/>
              </a:rPr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>
                <a:sym typeface="+mn-ea"/>
              </a:rPr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>
                <a:sym typeface="+mn-ea"/>
              </a:rPr>
              <a:t>Fifth level</a:t>
            </a:r>
            <a:endParaRPr lang="en-US" strike="noStrike" noProof="1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5"/>
            <a:ext cx="7886700" cy="1325563"/>
          </a:xfrm>
        </p:spPr>
        <p:txBody>
          <a:bodyPr/>
          <a:lstStyle>
            <a:lvl1pPr>
              <a:defRPr sz="4400"/>
            </a:lvl1pPr>
          </a:lstStyle>
          <a:p>
            <a:pPr fontAlgn="auto"/>
            <a:r>
              <a:rPr lang="en-US" strike="noStrike" noProof="1" smtClean="0">
                <a:sym typeface="+mn-ea"/>
              </a:rPr>
              <a:t>Click to edit Master title style</a:t>
            </a:r>
            <a:endParaRPr lang="en-US" strike="noStrike" noProof="1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44961"/>
            <a:ext cx="3868340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615609"/>
            <a:ext cx="3868340" cy="3574054"/>
          </a:xfrm>
        </p:spPr>
        <p:txBody>
          <a:bodyPr/>
          <a:lstStyle/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744961"/>
            <a:ext cx="3887391" cy="823912"/>
          </a:xfrm>
        </p:spPr>
        <p:txBody>
          <a:bodyPr anchor="b"/>
          <a:lstStyle>
            <a:lvl1pPr marL="0" indent="0">
              <a:buNone/>
              <a:defRPr sz="2400" b="1"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615609"/>
            <a:ext cx="3887391" cy="3574054"/>
          </a:xfrm>
        </p:spPr>
        <p:txBody>
          <a:bodyPr/>
          <a:lstStyle/>
          <a:p>
            <a:pPr lvl="0" fontAlgn="auto"/>
            <a:r>
              <a:rPr lang="en-US" strike="noStrike" noProof="1">
                <a:sym typeface="+mn-ea"/>
              </a:rPr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7" name="Marcador de posición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8" name="Marcador de posición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9" name="Marcador de posición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2766219"/>
            <a:ext cx="7886700" cy="1325563"/>
          </a:xfrm>
        </p:spPr>
        <p:txBody>
          <a:bodyPr>
            <a:normAutofit/>
          </a:bodyPr>
          <a:lstStyle>
            <a:lvl1pPr algn="ctr">
              <a:defRPr sz="44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Marcador de posición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4" name="Marcador de posición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5" name="Marcador de posición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posición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3" name="Marcador de posición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4" name="Marcador de posición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5060" y="127000"/>
            <a:ext cx="3123900" cy="1600200"/>
          </a:xfrm>
        </p:spPr>
        <p:txBody>
          <a:bodyPr anchor="ctr" anchorCtr="0">
            <a:normAutofit/>
          </a:bodyPr>
          <a:lstStyle>
            <a:lvl1pPr>
              <a:defRPr sz="3200" b="0">
                <a:effectLst/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8000" y="766354"/>
            <a:ext cx="4363031" cy="509444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fontAlgn="auto"/>
            <a:endParaRPr lang="en-US" strike="noStrike" noProof="1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8870" y="2057400"/>
            <a:ext cx="3123900" cy="3811588"/>
          </a:xfrm>
        </p:spPr>
        <p:txBody>
          <a:bodyPr>
            <a:normAutofit/>
          </a:bodyPr>
          <a:lstStyle>
            <a:lvl1pPr marL="0" indent="0">
              <a:lnSpc>
                <a:spcPct val="150000"/>
              </a:lnSpc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</p:txBody>
      </p:sp>
      <p:sp>
        <p:nvSpPr>
          <p:cNvPr id="5" name="Marcador de posición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6" name="Marcador de posición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7" name="Marcador de posición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8363" y="365125"/>
            <a:ext cx="1146987" cy="5811838"/>
          </a:xfrm>
        </p:spPr>
        <p:txBody>
          <a:bodyPr vert="eaVert">
            <a:normAutofit/>
          </a:bodyPr>
          <a:lstStyle>
            <a:lvl1pPr>
              <a:defRPr sz="4400"/>
            </a:lvl1pPr>
          </a:lstStyle>
          <a:p>
            <a:pPr fontAlgn="auto"/>
            <a:r>
              <a:rPr lang="en-US" strike="noStrike" noProof="1"/>
              <a:t>Click to edit Master title style</a:t>
            </a:r>
            <a:endParaRPr lang="en-US" strike="noStrike" noProof="1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6659969" cy="5811838"/>
          </a:xfrm>
        </p:spPr>
        <p:txBody>
          <a:bodyPr vert="eaVert"/>
          <a:lstStyle/>
          <a:p>
            <a:pPr lvl="0" fontAlgn="auto"/>
            <a:r>
              <a:rPr lang="en-US" strike="noStrike" noProof="1"/>
              <a:t>Click to edit Master text styles</a:t>
            </a:r>
            <a:endParaRPr lang="en-US" strike="noStrike" noProof="1"/>
          </a:p>
          <a:p>
            <a:pPr lvl="1" fontAlgn="auto"/>
            <a:r>
              <a:rPr lang="en-US" strike="noStrike" noProof="1"/>
              <a:t>Second level</a:t>
            </a:r>
            <a:endParaRPr lang="en-US" strike="noStrike" noProof="1"/>
          </a:p>
          <a:p>
            <a:pPr lvl="2" fontAlgn="auto"/>
            <a:r>
              <a:rPr lang="en-US" strike="noStrike" noProof="1"/>
              <a:t>Third level</a:t>
            </a:r>
            <a:endParaRPr lang="en-US" strike="noStrike" noProof="1"/>
          </a:p>
          <a:p>
            <a:pPr lvl="3" fontAlgn="auto"/>
            <a:r>
              <a:rPr lang="en-US" strike="noStrike" noProof="1"/>
              <a:t>Fourth level</a:t>
            </a:r>
            <a:endParaRPr lang="en-US" strike="noStrike" noProof="1"/>
          </a:p>
          <a:p>
            <a:pPr lvl="4" fontAlgn="auto"/>
            <a:r>
              <a:rPr lang="en-US" strike="noStrike" noProof="1"/>
              <a:t>Fifth level</a:t>
            </a:r>
            <a:endParaRPr lang="en-US" strike="noStrike" noProof="1"/>
          </a:p>
        </p:txBody>
      </p:sp>
      <p:sp>
        <p:nvSpPr>
          <p:cNvPr id="4" name="Marcador de posición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Marcador de posición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auto"/>
            <a:endParaRPr lang="en-US" strike="noStrike" noProof="1"/>
          </a:p>
        </p:txBody>
      </p:sp>
      <p:sp>
        <p:nvSpPr>
          <p:cNvPr id="6" name="Marcador de posición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en-US" altLang="es-ES" dirty="0"/>
              <a:t>Click to edit Master title style</a:t>
            </a:r>
            <a:endParaRPr lang="en-US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es-ES" dirty="0"/>
              <a:t>Click to edit Master text styles</a:t>
            </a:r>
            <a:endParaRPr lang="en-US" altLang="es-ES" dirty="0"/>
          </a:p>
          <a:p>
            <a:pPr lvl="1"/>
            <a:r>
              <a:rPr lang="en-US" altLang="es-ES" dirty="0"/>
              <a:t>Second level</a:t>
            </a:r>
            <a:endParaRPr lang="en-US" altLang="es-ES" dirty="0"/>
          </a:p>
          <a:p>
            <a:pPr lvl="2"/>
            <a:r>
              <a:rPr lang="en-US" altLang="es-ES" dirty="0"/>
              <a:t>Third level</a:t>
            </a:r>
            <a:endParaRPr lang="en-US" altLang="es-ES" dirty="0"/>
          </a:p>
          <a:p>
            <a:pPr lvl="3"/>
            <a:r>
              <a:rPr lang="en-US" altLang="es-ES" dirty="0"/>
              <a:t>Fourth level</a:t>
            </a:r>
            <a:endParaRPr lang="en-US" altLang="es-ES" dirty="0"/>
          </a:p>
          <a:p>
            <a:pPr lvl="4"/>
            <a:r>
              <a:rPr lang="en-US" altLang="es-ES" dirty="0"/>
              <a:t>Fifth level</a:t>
            </a:r>
            <a:endParaRPr lang="en-US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/>
          <a:lstStyle/>
          <a:p>
            <a:pPr lvl="0"/>
            <a:r>
              <a:rPr lang="en-US" altLang="es-ES" dirty="0"/>
              <a:t>Click to edit Master title style</a:t>
            </a:r>
            <a:endParaRPr lang="en-US" altLang="es-E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t" anchorCtr="0"/>
          <a:lstStyle/>
          <a:p>
            <a:pPr lvl="0"/>
            <a:r>
              <a:rPr lang="en-US" altLang="es-ES" dirty="0"/>
              <a:t>Click to edit Master text styles</a:t>
            </a:r>
            <a:endParaRPr lang="en-US" altLang="es-ES" dirty="0"/>
          </a:p>
          <a:p>
            <a:pPr lvl="1"/>
            <a:r>
              <a:rPr lang="en-US" altLang="es-ES" dirty="0"/>
              <a:t>Second level</a:t>
            </a:r>
            <a:endParaRPr lang="en-US" altLang="es-ES" dirty="0"/>
          </a:p>
          <a:p>
            <a:pPr lvl="2"/>
            <a:r>
              <a:rPr lang="en-US" altLang="es-ES" dirty="0"/>
              <a:t>Third level</a:t>
            </a:r>
            <a:endParaRPr lang="en-US" altLang="es-ES" dirty="0"/>
          </a:p>
          <a:p>
            <a:pPr lvl="3"/>
            <a:r>
              <a:rPr lang="en-US" altLang="es-ES" dirty="0"/>
              <a:t>Fourth level</a:t>
            </a:r>
            <a:endParaRPr lang="en-US" altLang="es-ES" dirty="0"/>
          </a:p>
          <a:p>
            <a:pPr lvl="4"/>
            <a:r>
              <a:rPr lang="en-US" altLang="es-ES" dirty="0"/>
              <a:t>Fifth level</a:t>
            </a:r>
            <a:endParaRPr lang="en-US" altLang="es-E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2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/>
            <a:fld id="{760FBDFE-C587-4B4C-A407-44438C67B59E}" type="datetimeFigureOut">
              <a:rPr lang="en-US" strike="noStrike" noProof="1" smtClean="0">
                <a:latin typeface="+mn-lt"/>
                <a:ea typeface="+mn-ea"/>
                <a:cs typeface="+mn-cs"/>
              </a:rPr>
            </a:fld>
            <a:endParaRPr lang="en-US" strike="noStrike" noProof="1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endParaRPr lang="en-US" strike="noStrike" noProof="1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Calibri Light" panose="020F0302020204030204" pitchFamily="34" charset="0"/>
                <a:cs typeface="Calibri Light" panose="020F0302020204030204" pitchFamily="34" charset="0"/>
              </a:defRPr>
            </a:lvl1pPr>
          </a:lstStyle>
          <a:p>
            <a:pPr fontAlgn="auto"/>
            <a:fld id="{49AE70B2-8BF9-45C0-BB95-33D1B9D3A854}" type="slidenum">
              <a:rPr lang="en-US" strike="noStrike" noProof="1" smtClean="0">
                <a:latin typeface="Calibri Light" panose="020F0302020204030204" pitchFamily="34" charset="0"/>
                <a:ea typeface="+mn-ea"/>
                <a:cs typeface="Calibri Light" panose="020F0302020204030204" pitchFamily="34" charset="0"/>
              </a:rPr>
            </a:fld>
            <a:endParaRPr lang="en-US" strike="noStrike" noProof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tx1"/>
          </a:solidFill>
          <a:latin typeface="Calibri Light" panose="020F0302020204030204" pitchFamily="34" charset="0"/>
          <a:ea typeface="+mj-ea"/>
          <a:cs typeface="+mj-cs"/>
        </a:defRPr>
      </a:lvl1pPr>
    </p:titleStyle>
    <p:bodyStyle>
      <a:lvl1pPr marL="0" marR="0" indent="0" algn="l" defTabSz="914400" rtl="0" eaLnBrk="1" fontAlgn="auto" latinLnBrk="0" hangingPunct="1">
        <a:lnSpc>
          <a:spcPct val="90000"/>
        </a:lnSpc>
        <a:spcBef>
          <a:spcPts val="1000"/>
        </a:spcBef>
        <a:spcAft>
          <a:spcPts val="0"/>
        </a:spcAft>
        <a:buClrTx/>
        <a:buSzTx/>
        <a:buFont typeface="Arial" panose="020B0604020202020204" pitchFamily="34" charset="0"/>
        <a:buNone/>
        <a:defRPr sz="2800" b="0" kern="120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 baseline="0">
          <a:solidFill>
            <a:schemeClr val="tx1"/>
          </a:solidFill>
          <a:effectLst/>
          <a:latin typeface="Calibri Light" panose="020F0302020204030204" pitchFamily="34" charset="0"/>
          <a:ea typeface="+mn-ea"/>
          <a:cs typeface="Calibri Light" panose="020F030202020403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jpeg"/><Relationship Id="rId1" Type="http://schemas.openxmlformats.org/officeDocument/2006/relationships/image" Target="../media/image15.jpe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image" Target="../media/image17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2.jpeg"/><Relationship Id="rId1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6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7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8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0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1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32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4.jpeg"/><Relationship Id="rId1" Type="http://schemas.openxmlformats.org/officeDocument/2006/relationships/image" Target="../media/image3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36.png"/><Relationship Id="rId1" Type="http://schemas.openxmlformats.org/officeDocument/2006/relationships/image" Target="../media/image35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37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image" Target="../media/image38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42.GIF"/><Relationship Id="rId1" Type="http://schemas.openxmlformats.org/officeDocument/2006/relationships/image" Target="../media/image41.png"/></Relationships>
</file>

<file path=ppt/slides/_rels/slide2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45.jpeg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6.jpe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slides/_rels/slide30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9.jpeg"/><Relationship Id="rId2" Type="http://schemas.openxmlformats.org/officeDocument/2006/relationships/image" Target="../media/image48.jpeg"/><Relationship Id="rId1" Type="http://schemas.openxmlformats.org/officeDocument/2006/relationships/image" Target="../media/image47.jpe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0.jpeg"/></Relationships>
</file>

<file path=ppt/slides/_rels/slide3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54.jpeg"/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image" Target="../media/image51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6.jpeg"/><Relationship Id="rId1" Type="http://schemas.openxmlformats.org/officeDocument/2006/relationships/image" Target="../media/image55.jpe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7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1.jpe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5" y="258445"/>
            <a:ext cx="9143365" cy="1028700"/>
          </a:xfrm>
        </p:spPr>
        <p:txBody>
          <a:bodyPr>
            <a:normAutofit/>
          </a:bodyPr>
          <a:lstStyle/>
          <a:p>
            <a:pPr algn="ctr"/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Juana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Bellanato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Fontecha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(1925-2025) </a:t>
            </a:r>
            <a:endParaRPr lang="en-US" altLang="es-ES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4" name="Cuadro de texto 3"/>
          <p:cNvSpPr txBox="1"/>
          <p:nvPr/>
        </p:nvSpPr>
        <p:spPr>
          <a:xfrm>
            <a:off x="258445" y="1287145"/>
            <a:ext cx="865441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es-ES" sz="3600" b="1">
                <a:solidFill>
                  <a:srgbClr val="7030A0"/>
                </a:solidFill>
                <a:sym typeface="+mn-ea"/>
              </a:rPr>
              <a:t>De brillante alumna del Instituto Isabel la</a:t>
            </a:r>
            <a:br>
              <a:rPr lang="en-US" altLang="es-ES" sz="3600" b="1">
                <a:solidFill>
                  <a:srgbClr val="7030A0"/>
                </a:solidFill>
                <a:sym typeface="+mn-ea"/>
              </a:rPr>
            </a:br>
            <a:r>
              <a:rPr lang="en-US" altLang="es-ES" sz="3600" b="1">
                <a:solidFill>
                  <a:srgbClr val="7030A0"/>
                </a:solidFill>
                <a:sym typeface="+mn-ea"/>
              </a:rPr>
              <a:t>Cat</a:t>
            </a:r>
            <a:r>
              <a:rPr lang="en-US" altLang="en-US" sz="3600" b="1">
                <a:solidFill>
                  <a:srgbClr val="7030A0"/>
                </a:solidFill>
                <a:sym typeface="+mn-ea"/>
              </a:rPr>
              <a:t>ó</a:t>
            </a:r>
            <a:r>
              <a:rPr lang="en-US" altLang="es-ES" sz="3600" b="1">
                <a:solidFill>
                  <a:srgbClr val="7030A0"/>
                </a:solidFill>
                <a:sym typeface="+mn-ea"/>
              </a:rPr>
              <a:t>lica a reconocida cient</a:t>
            </a:r>
            <a:r>
              <a:rPr lang="en-US" altLang="en-US" sz="3600" b="1">
                <a:solidFill>
                  <a:srgbClr val="7030A0"/>
                </a:solidFill>
                <a:sym typeface="+mn-ea"/>
              </a:rPr>
              <a:t>í</a:t>
            </a:r>
            <a:r>
              <a:rPr lang="en-US" altLang="es-ES" sz="3600" b="1">
                <a:solidFill>
                  <a:srgbClr val="7030A0"/>
                </a:solidFill>
                <a:sym typeface="+mn-ea"/>
              </a:rPr>
              <a:t>fica del CSIC</a:t>
            </a:r>
            <a:endParaRPr lang="en-US" altLang="es-ES" sz="3600" b="1">
              <a:solidFill>
                <a:srgbClr val="7030A0"/>
              </a:solidFill>
              <a:sym typeface="+mn-ea"/>
            </a:endParaRPr>
          </a:p>
        </p:txBody>
      </p:sp>
      <p:pic>
        <p:nvPicPr>
          <p:cNvPr id="6" name="5 Marcador de contenido" descr="En el trabajo 1.jpg"/>
          <p:cNvPicPr>
            <a:picLocks noGrp="1" noChangeAspect="1"/>
          </p:cNvPicPr>
          <p:nvPr>
            <p:ph idx="1"/>
          </p:nvPr>
        </p:nvPicPr>
        <p:blipFill>
          <a:blip r:embed="rId1" cstate="print"/>
          <a:srcRect l="1967" t="4679" r="2427" b="2916"/>
          <a:stretch>
            <a:fillRect/>
          </a:stretch>
        </p:blipFill>
        <p:spPr>
          <a:xfrm>
            <a:off x="1638787" y="2669610"/>
            <a:ext cx="5699343" cy="402085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D:\Institutos históricos\Alumnas Isabel\Juana Bellanato\Congresos y cursos\C Japón 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5335" b="1358"/>
          <a:stretch>
            <a:fillRect/>
          </a:stretch>
        </p:blipFill>
        <p:spPr bwMode="auto">
          <a:xfrm>
            <a:off x="165664" y="811794"/>
            <a:ext cx="6285055" cy="4392488"/>
          </a:xfrm>
          <a:prstGeom prst="rect">
            <a:avLst/>
          </a:prstGeom>
          <a:ln w="1016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075" name="Picture 3" descr="D:\Institutos históricos\Alumnas Isabel\Juana Bellanato\Congresos y cursos\C Japón 2.jpg"/>
          <p:cNvPicPr>
            <a:picLocks noChangeAspect="1" noChangeArrowheads="1"/>
          </p:cNvPicPr>
          <p:nvPr/>
        </p:nvPicPr>
        <p:blipFill>
          <a:blip r:embed="rId2" cstate="print"/>
          <a:srcRect r="3059"/>
          <a:stretch>
            <a:fillRect/>
          </a:stretch>
        </p:blipFill>
        <p:spPr bwMode="auto">
          <a:xfrm>
            <a:off x="6047656" y="2204864"/>
            <a:ext cx="3000540" cy="4510534"/>
          </a:xfrm>
          <a:prstGeom prst="rect">
            <a:avLst/>
          </a:prstGeom>
          <a:ln w="1016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6" name="5 CuadroTexto"/>
          <p:cNvSpPr txBox="1"/>
          <p:nvPr/>
        </p:nvSpPr>
        <p:spPr>
          <a:xfrm>
            <a:off x="683568" y="5329408"/>
            <a:ext cx="460851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Congreso en Japón</a:t>
            </a:r>
            <a:endParaRPr lang="es-E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nstitutos históricos\Alumnas Isabel\Juana Bellanato\Congresos y cursos\Congresos 2.jpg"/>
          <p:cNvPicPr>
            <a:picLocks noChangeAspect="1" noChangeArrowheads="1"/>
          </p:cNvPicPr>
          <p:nvPr/>
        </p:nvPicPr>
        <p:blipFill>
          <a:blip r:embed="rId1" cstate="print"/>
          <a:srcRect l="7924" t="15215" r="8479" b="9456"/>
          <a:stretch>
            <a:fillRect/>
          </a:stretch>
        </p:blipFill>
        <p:spPr bwMode="auto">
          <a:xfrm>
            <a:off x="2442845" y="140335"/>
            <a:ext cx="6538595" cy="4279900"/>
          </a:xfrm>
          <a:prstGeom prst="rect">
            <a:avLst/>
          </a:prstGeom>
          <a:noFill/>
          <a:ln w="101600">
            <a:solidFill>
              <a:schemeClr val="accent3">
                <a:lumMod val="60000"/>
                <a:lumOff val="40000"/>
              </a:schemeClr>
            </a:solidFill>
          </a:ln>
        </p:spPr>
      </p:pic>
      <p:pic>
        <p:nvPicPr>
          <p:cNvPr id="2051" name="Picture 3" descr="D:\Institutos históricos\Alumnas Isabel\Juana Bellanato\Congresos y cursos\Congresos 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1" y="4036510"/>
            <a:ext cx="3744415" cy="2645103"/>
          </a:xfrm>
          <a:prstGeom prst="rect">
            <a:avLst/>
          </a:prstGeom>
          <a:noFill/>
          <a:ln w="9525">
            <a:solidFill>
              <a:srgbClr val="0070C0"/>
            </a:solidFill>
          </a:ln>
        </p:spPr>
      </p:pic>
      <p:pic>
        <p:nvPicPr>
          <p:cNvPr id="2052" name="Picture 4" descr="D:\Institutos históricos\Alumnas Isabel\Juana Bellanato\Congresos y cursos\Congresos 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92828" y="4005064"/>
            <a:ext cx="3788343" cy="2636391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6" name="5 CuadroTexto"/>
          <p:cNvSpPr txBox="1"/>
          <p:nvPr/>
        </p:nvSpPr>
        <p:spPr>
          <a:xfrm>
            <a:off x="251520" y="1556792"/>
            <a:ext cx="1872208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/>
              <a:t>En la URRS</a:t>
            </a:r>
            <a:endParaRPr lang="es-E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stitutos históricos\Alumnas Isabel\Juana Bellanato\Formación científica\Form. científica 4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7162" t="10737" r="7011" b="7766"/>
          <a:stretch>
            <a:fillRect/>
          </a:stretch>
        </p:blipFill>
        <p:spPr bwMode="auto">
          <a:xfrm>
            <a:off x="789140" y="801666"/>
            <a:ext cx="7440460" cy="491020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2 CuadroTexto"/>
          <p:cNvSpPr txBox="1"/>
          <p:nvPr/>
        </p:nvSpPr>
        <p:spPr>
          <a:xfrm>
            <a:off x="1115616" y="6093296"/>
            <a:ext cx="712879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En Bangalore (India)</a:t>
            </a:r>
            <a:endParaRPr lang="es-ES" sz="28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D:\Institutos históricos\Alumnas Isabel\Juana Bellanato\Varias\IMG-20251210-WA0133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5885" t="8634" r="5814" b="8634"/>
          <a:stretch>
            <a:fillRect/>
          </a:stretch>
        </p:blipFill>
        <p:spPr bwMode="auto">
          <a:xfrm rot="16200000">
            <a:off x="-569595" y="1095375"/>
            <a:ext cx="6283960" cy="441579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3074" name="Picture 2" descr="D:\Institutos históricos\Alumnas Isabel\Juana Bellanato\Congresos y cursos\Congresos 5 (2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24365" y="1334919"/>
            <a:ext cx="4119940" cy="291636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4" name="3 CuadroTexto"/>
          <p:cNvSpPr txBox="1"/>
          <p:nvPr/>
        </p:nvSpPr>
        <p:spPr>
          <a:xfrm>
            <a:off x="5148064" y="4505905"/>
            <a:ext cx="367240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/>
              <a:t>En </a:t>
            </a:r>
            <a:r>
              <a:rPr lang="en-US" sz="2800" b="1" dirty="0" err="1" smtClean="0"/>
              <a:t>Turquía</a:t>
            </a:r>
            <a:endParaRPr lang="en-US" sz="2800" b="1" dirty="0" smtClean="0"/>
          </a:p>
          <a:p>
            <a:r>
              <a:rPr lang="en-US" sz="2400" dirty="0" smtClean="0"/>
              <a:t>(EUCMOS</a:t>
            </a:r>
            <a:r>
              <a:rPr lang="en-US" sz="2400" dirty="0" smtClean="0"/>
              <a:t>: European Congress on Molecular </a:t>
            </a:r>
            <a:r>
              <a:rPr lang="en-US" sz="2400" dirty="0" smtClean="0"/>
              <a:t>Spectroscopy)</a:t>
            </a:r>
            <a:endParaRPr lang="en-US" sz="2400" dirty="0" smtClean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4127426" y="5429483"/>
            <a:ext cx="424847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/>
              <a:t>En Alemania</a:t>
            </a:r>
            <a:endParaRPr lang="es-ES" sz="2800" b="1" dirty="0"/>
          </a:p>
        </p:txBody>
      </p:sp>
      <p:pic>
        <p:nvPicPr>
          <p:cNvPr id="22530" name="Picture 2" descr="D:\Institutos históricos\Alumnas Isabel\Juana Bellanato\Congresos y cursos\Congresos 12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3608" t="4691" r="5403" b="5773"/>
          <a:stretch>
            <a:fillRect/>
          </a:stretch>
        </p:blipFill>
        <p:spPr bwMode="auto">
          <a:xfrm>
            <a:off x="1174165" y="4965430"/>
            <a:ext cx="3096344" cy="1839412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2531" name="Picture 3" descr="D:\Institutos históricos\Alumnas Isabel\Juana Bellanato\Congresos y cursos\Congresos 9.jpg"/>
          <p:cNvPicPr>
            <a:picLocks noChangeAspect="1" noChangeArrowheads="1"/>
          </p:cNvPicPr>
          <p:nvPr/>
        </p:nvPicPr>
        <p:blipFill>
          <a:blip r:embed="rId2" cstate="print"/>
          <a:srcRect l="4242" t="5186" r="4123" b="4296"/>
          <a:stretch>
            <a:fillRect/>
          </a:stretch>
        </p:blipFill>
        <p:spPr bwMode="auto">
          <a:xfrm>
            <a:off x="971600" y="188640"/>
            <a:ext cx="6912768" cy="460851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D:\Institutos históricos\Alumnas Isabel\Juana Bellanato\Congresos y cursos\Congresos 13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9164" t="6996" r="11498" b="3908"/>
          <a:stretch>
            <a:fillRect/>
          </a:stretch>
        </p:blipFill>
        <p:spPr bwMode="auto">
          <a:xfrm>
            <a:off x="755576" y="260648"/>
            <a:ext cx="7416824" cy="581147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D:\Institutos históricos\Alumnas Isabel\Juana Bellanato\Varias\IMG-20251210-WA0107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3685" t="5707" r="3993" b="3030"/>
          <a:stretch>
            <a:fillRect/>
          </a:stretch>
        </p:blipFill>
        <p:spPr bwMode="auto">
          <a:xfrm>
            <a:off x="323528" y="836712"/>
            <a:ext cx="8505903" cy="4756978"/>
          </a:xfrm>
          <a:prstGeom prst="rect">
            <a:avLst/>
          </a:prstGeom>
          <a:ln w="1016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stitutos históricos\Alumnas Isabel\Juana Bellanato\Congresos y cursos\Congresos 3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6901" t="7798" r="8175" b="4594"/>
          <a:stretch>
            <a:fillRect/>
          </a:stretch>
        </p:blipFill>
        <p:spPr bwMode="auto">
          <a:xfrm>
            <a:off x="1039660" y="939452"/>
            <a:ext cx="6926893" cy="51983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D:\Institutos históricos\Alumnas Isabel\Juana Bellanato\Congresos y cursos\Congresos 8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2857" t="4890" r="7083" b="11928"/>
          <a:stretch>
            <a:fillRect/>
          </a:stretch>
        </p:blipFill>
        <p:spPr bwMode="auto">
          <a:xfrm>
            <a:off x="899592" y="548680"/>
            <a:ext cx="7272808" cy="5234053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2 CuadroTexto"/>
          <p:cNvSpPr txBox="1"/>
          <p:nvPr/>
        </p:nvSpPr>
        <p:spPr>
          <a:xfrm>
            <a:off x="827584" y="5877272"/>
            <a:ext cx="75608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400" dirty="0" smtClean="0"/>
              <a:t>EUCMOS en Madrid, organizado por Juana (1985)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stitutos históricos\Alumnas Isabel\Juana Bellanato\Labor profesional\Congreso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115616" y="764704"/>
            <a:ext cx="6912768" cy="4995032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3" name="2 CuadroTexto"/>
          <p:cNvSpPr txBox="1"/>
          <p:nvPr/>
        </p:nvSpPr>
        <p:spPr>
          <a:xfrm>
            <a:off x="1331640" y="6021288"/>
            <a:ext cx="62646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 </a:t>
            </a:r>
            <a:r>
              <a:rPr lang="es-ES" sz="2800" dirty="0" err="1" smtClean="0"/>
              <a:t>Coimbra</a:t>
            </a:r>
            <a:r>
              <a:rPr lang="es-ES" sz="2800" dirty="0" smtClean="0"/>
              <a:t> 2002</a:t>
            </a:r>
            <a:endParaRPr lang="es-ES" sz="28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posición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/>
            </a:pPr>
            <a:r>
              <a:rPr lang="en-US" altLang="es-ES" b="1" dirty="0" err="1">
                <a:solidFill>
                  <a:schemeClr val="accent5"/>
                </a:solidFill>
              </a:rPr>
              <a:t>Datos</a:t>
            </a:r>
            <a:r>
              <a:rPr lang="en-US" altLang="es-E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biogr</a:t>
            </a:r>
            <a:r>
              <a:rPr lang="en-US" altLang="en-US" b="1" dirty="0" err="1">
                <a:solidFill>
                  <a:schemeClr val="accent5"/>
                </a:solidFill>
              </a:rPr>
              <a:t>á</a:t>
            </a:r>
            <a:r>
              <a:rPr lang="en-US" altLang="es-ES" b="1" dirty="0" err="1">
                <a:solidFill>
                  <a:schemeClr val="accent5"/>
                </a:solidFill>
              </a:rPr>
              <a:t>ficos</a:t>
            </a:r>
            <a:r>
              <a:rPr lang="en-US" altLang="es-ES" b="1" dirty="0">
                <a:solidFill>
                  <a:schemeClr val="accent5"/>
                </a:solidFill>
              </a:rPr>
              <a:t> y </a:t>
            </a:r>
            <a:r>
              <a:rPr lang="en-US" altLang="es-ES" b="1" dirty="0" err="1">
                <a:solidFill>
                  <a:schemeClr val="accent5"/>
                </a:solidFill>
              </a:rPr>
              <a:t>contexto</a:t>
            </a:r>
            <a:r>
              <a:rPr lang="en-US" altLang="es-ES" b="1" dirty="0">
                <a:solidFill>
                  <a:schemeClr val="accent5"/>
                </a:solidFill>
              </a:rPr>
              <a:t> en el </a:t>
            </a:r>
            <a:r>
              <a:rPr lang="en-US" altLang="es-ES" b="1" dirty="0" err="1">
                <a:solidFill>
                  <a:schemeClr val="accent5"/>
                </a:solidFill>
              </a:rPr>
              <a:t>que</a:t>
            </a:r>
            <a:r>
              <a:rPr lang="en-US" altLang="es-ES" b="1" dirty="0">
                <a:solidFill>
                  <a:schemeClr val="accent5"/>
                </a:solidFill>
              </a:rPr>
              <a:t> se </a:t>
            </a:r>
            <a:r>
              <a:rPr lang="en-US" altLang="es-ES" b="1" dirty="0" err="1">
                <a:solidFill>
                  <a:schemeClr val="accent5"/>
                </a:solidFill>
              </a:rPr>
              <a:t>desarroll</a:t>
            </a:r>
            <a:r>
              <a:rPr lang="en-US" altLang="en-US" b="1" dirty="0" err="1">
                <a:solidFill>
                  <a:schemeClr val="accent5"/>
                </a:solidFill>
              </a:rPr>
              <a:t>ó</a:t>
            </a:r>
            <a:r>
              <a:rPr lang="en-US" altLang="en-U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>
                <a:solidFill>
                  <a:schemeClr val="accent5"/>
                </a:solidFill>
              </a:rPr>
              <a:t>la </a:t>
            </a:r>
            <a:r>
              <a:rPr lang="en-US" altLang="es-ES" b="1" dirty="0" err="1">
                <a:solidFill>
                  <a:schemeClr val="accent5"/>
                </a:solidFill>
              </a:rPr>
              <a:t>trayectoria</a:t>
            </a:r>
            <a:r>
              <a:rPr lang="en-US" altLang="es-ES" b="1" dirty="0">
                <a:solidFill>
                  <a:schemeClr val="accent5"/>
                </a:solidFill>
              </a:rPr>
              <a:t> de</a:t>
            </a:r>
            <a:r>
              <a:rPr lang="es-ES" altLang="en-U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>
                <a:solidFill>
                  <a:schemeClr val="accent5"/>
                </a:solidFill>
              </a:rPr>
              <a:t>Juana </a:t>
            </a:r>
            <a:r>
              <a:rPr lang="en-US" altLang="es-ES" b="1" dirty="0" err="1">
                <a:solidFill>
                  <a:schemeClr val="accent5"/>
                </a:solidFill>
              </a:rPr>
              <a:t>Bellanato</a:t>
            </a:r>
            <a:endParaRPr lang="en-US" altLang="es-ES" b="1" dirty="0">
              <a:solidFill>
                <a:schemeClr val="accent5"/>
              </a:solidFill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en-US" altLang="es-ES" b="1" dirty="0" err="1">
                <a:solidFill>
                  <a:schemeClr val="accent5"/>
                </a:solidFill>
              </a:rPr>
              <a:t>Formaci</a:t>
            </a:r>
            <a:r>
              <a:rPr lang="en-US" altLang="en-US" b="1" dirty="0" err="1">
                <a:solidFill>
                  <a:schemeClr val="accent5"/>
                </a:solidFill>
              </a:rPr>
              <a:t>ó</a:t>
            </a:r>
            <a:r>
              <a:rPr lang="en-US" altLang="es-ES" b="1" dirty="0" err="1">
                <a:solidFill>
                  <a:schemeClr val="accent5"/>
                </a:solidFill>
              </a:rPr>
              <a:t>n</a:t>
            </a:r>
            <a:r>
              <a:rPr lang="en-US" altLang="es-E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secundaria</a:t>
            </a:r>
            <a:r>
              <a:rPr lang="en-US" altLang="es-ES" b="1" dirty="0">
                <a:solidFill>
                  <a:schemeClr val="accent5"/>
                </a:solidFill>
              </a:rPr>
              <a:t> y </a:t>
            </a:r>
            <a:r>
              <a:rPr lang="en-US" altLang="es-ES" b="1" dirty="0" err="1">
                <a:solidFill>
                  <a:schemeClr val="accent5"/>
                </a:solidFill>
              </a:rPr>
              <a:t>universitaria</a:t>
            </a:r>
            <a:endParaRPr lang="en-US" altLang="es-ES" b="1" dirty="0">
              <a:solidFill>
                <a:schemeClr val="accent5"/>
              </a:solidFill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en-US" altLang="es-ES" b="1" dirty="0" err="1">
                <a:solidFill>
                  <a:schemeClr val="accent5"/>
                </a:solidFill>
              </a:rPr>
              <a:t>Formaci</a:t>
            </a:r>
            <a:r>
              <a:rPr lang="en-US" altLang="en-US" b="1" dirty="0" err="1">
                <a:solidFill>
                  <a:schemeClr val="accent5"/>
                </a:solidFill>
              </a:rPr>
              <a:t>ó</a:t>
            </a:r>
            <a:r>
              <a:rPr lang="en-US" altLang="es-ES" b="1" dirty="0" err="1">
                <a:solidFill>
                  <a:schemeClr val="accent5"/>
                </a:solidFill>
              </a:rPr>
              <a:t>n</a:t>
            </a:r>
            <a:r>
              <a:rPr lang="en-US" altLang="es-E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posdoctoral</a:t>
            </a:r>
            <a:endParaRPr lang="en-US" altLang="es-ES" b="1" dirty="0">
              <a:solidFill>
                <a:schemeClr val="accent5"/>
              </a:solidFill>
            </a:endParaRPr>
          </a:p>
          <a:p>
            <a:pPr marL="971550" lvl="1" indent="-514350">
              <a:buFont typeface="+mj-lt"/>
              <a:buAutoNum type="romanUcPeriod"/>
            </a:pPr>
            <a:r>
              <a:rPr lang="en-US" altLang="es-ES" b="1" dirty="0">
                <a:solidFill>
                  <a:schemeClr val="accent5"/>
                </a:solidFill>
              </a:rPr>
              <a:t>Labor </a:t>
            </a:r>
            <a:r>
              <a:rPr lang="en-US" altLang="es-ES" b="1" dirty="0" err="1">
                <a:solidFill>
                  <a:schemeClr val="accent5"/>
                </a:solidFill>
              </a:rPr>
              <a:t>profesional</a:t>
            </a:r>
            <a:endParaRPr lang="en-US" altLang="es-ES" b="1" dirty="0">
              <a:solidFill>
                <a:schemeClr val="accent5"/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es-ES" altLang="en-US" b="1" dirty="0">
                <a:solidFill>
                  <a:schemeClr val="accent5"/>
                </a:solidFill>
              </a:rPr>
              <a:t>E</a:t>
            </a:r>
            <a:r>
              <a:rPr lang="en-US" altLang="es-ES" b="1" dirty="0">
                <a:solidFill>
                  <a:schemeClr val="accent5"/>
                </a:solidFill>
              </a:rPr>
              <a:t>n </a:t>
            </a:r>
            <a:r>
              <a:rPr lang="en-US" altLang="es-ES" b="1" dirty="0" err="1">
                <a:solidFill>
                  <a:schemeClr val="accent5"/>
                </a:solidFill>
              </a:rPr>
              <a:t>qu</a:t>
            </a:r>
            <a:r>
              <a:rPr lang="en-US" altLang="en-US" b="1" dirty="0" err="1">
                <a:solidFill>
                  <a:schemeClr val="accent5"/>
                </a:solidFill>
              </a:rPr>
              <a:t>é</a:t>
            </a:r>
            <a:r>
              <a:rPr lang="en-US" altLang="en-U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consisti</a:t>
            </a:r>
            <a:r>
              <a:rPr lang="en-US" altLang="en-US" b="1" dirty="0" err="1">
                <a:solidFill>
                  <a:schemeClr val="accent5"/>
                </a:solidFill>
              </a:rPr>
              <a:t>ó</a:t>
            </a:r>
            <a:r>
              <a:rPr lang="en-US" altLang="en-U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>
                <a:solidFill>
                  <a:schemeClr val="accent5"/>
                </a:solidFill>
              </a:rPr>
              <a:t>el </a:t>
            </a:r>
            <a:r>
              <a:rPr lang="en-US" altLang="es-ES" b="1" dirty="0" err="1">
                <a:solidFill>
                  <a:schemeClr val="accent5"/>
                </a:solidFill>
              </a:rPr>
              <a:t>trabajo</a:t>
            </a:r>
            <a:r>
              <a:rPr lang="en-US" altLang="es-E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cient</a:t>
            </a:r>
            <a:r>
              <a:rPr lang="en-US" altLang="en-US" b="1" dirty="0" err="1">
                <a:solidFill>
                  <a:schemeClr val="accent5"/>
                </a:solidFill>
              </a:rPr>
              <a:t>í</a:t>
            </a:r>
            <a:r>
              <a:rPr lang="en-US" altLang="es-ES" b="1" dirty="0" err="1">
                <a:solidFill>
                  <a:schemeClr val="accent5"/>
                </a:solidFill>
              </a:rPr>
              <a:t>fico</a:t>
            </a:r>
            <a:r>
              <a:rPr lang="en-US" altLang="es-ES" b="1" dirty="0">
                <a:solidFill>
                  <a:schemeClr val="accent5"/>
                </a:solidFill>
              </a:rPr>
              <a:t> de Juana </a:t>
            </a:r>
            <a:r>
              <a:rPr lang="en-US" altLang="es-ES" b="1" dirty="0" err="1">
                <a:solidFill>
                  <a:schemeClr val="accent5"/>
                </a:solidFill>
              </a:rPr>
              <a:t>Bellanato</a:t>
            </a:r>
            <a:r>
              <a:rPr lang="es-ES" altLang="en-US" b="1" dirty="0">
                <a:solidFill>
                  <a:schemeClr val="accent5"/>
                </a:solidFill>
              </a:rPr>
              <a:t>. </a:t>
            </a:r>
            <a:r>
              <a:rPr lang="es-ES" altLang="en-US" b="1" dirty="0" err="1">
                <a:solidFill>
                  <a:schemeClr val="accent5"/>
                </a:solidFill>
              </a:rPr>
              <a:t>Espectroscopía</a:t>
            </a:r>
            <a:endParaRPr lang="en-US" altLang="es-ES" b="1" dirty="0">
              <a:solidFill>
                <a:schemeClr val="accent5"/>
              </a:solidFill>
            </a:endParaRPr>
          </a:p>
          <a:p>
            <a:r>
              <a:rPr lang="en-US" altLang="es-ES" b="1" dirty="0">
                <a:solidFill>
                  <a:schemeClr val="accent5"/>
                </a:solidFill>
              </a:rPr>
              <a:t>3. </a:t>
            </a:r>
            <a:r>
              <a:rPr lang="es-ES" altLang="en-US" b="1" dirty="0">
                <a:solidFill>
                  <a:schemeClr val="accent5"/>
                </a:solidFill>
              </a:rPr>
              <a:t>H</a:t>
            </a:r>
            <a:r>
              <a:rPr lang="en-US" altLang="es-ES" b="1" dirty="0" err="1">
                <a:solidFill>
                  <a:schemeClr val="accent5"/>
                </a:solidFill>
              </a:rPr>
              <a:t>omenaje</a:t>
            </a:r>
            <a:r>
              <a:rPr lang="en-US" altLang="es-ES" b="1" dirty="0">
                <a:solidFill>
                  <a:schemeClr val="accent5"/>
                </a:solidFill>
              </a:rPr>
              <a:t> del IES Isabel la </a:t>
            </a:r>
            <a:r>
              <a:rPr lang="en-US" altLang="es-ES" b="1" dirty="0" err="1">
                <a:solidFill>
                  <a:schemeClr val="accent5"/>
                </a:solidFill>
              </a:rPr>
              <a:t>Cat</a:t>
            </a:r>
            <a:r>
              <a:rPr lang="en-US" altLang="en-US" b="1" dirty="0" err="1">
                <a:solidFill>
                  <a:schemeClr val="accent5"/>
                </a:solidFill>
              </a:rPr>
              <a:t>ó</a:t>
            </a:r>
            <a:r>
              <a:rPr lang="en-US" altLang="es-ES" b="1" dirty="0" err="1">
                <a:solidFill>
                  <a:schemeClr val="accent5"/>
                </a:solidFill>
              </a:rPr>
              <a:t>lica</a:t>
            </a:r>
            <a:r>
              <a:rPr lang="en-US" altLang="es-ES" b="1" dirty="0">
                <a:solidFill>
                  <a:schemeClr val="accent5"/>
                </a:solidFill>
              </a:rPr>
              <a:t> a </a:t>
            </a:r>
            <a:r>
              <a:rPr lang="en-US" altLang="es-ES" b="1" dirty="0" err="1">
                <a:solidFill>
                  <a:schemeClr val="accent5"/>
                </a:solidFill>
              </a:rPr>
              <a:t>su</a:t>
            </a:r>
            <a:r>
              <a:rPr lang="en-US" altLang="es-ES" b="1" dirty="0">
                <a:solidFill>
                  <a:schemeClr val="accent5"/>
                </a:solidFill>
              </a:rPr>
              <a:t> </a:t>
            </a:r>
            <a:r>
              <a:rPr lang="en-US" altLang="es-ES" b="1" dirty="0" err="1">
                <a:solidFill>
                  <a:schemeClr val="accent5"/>
                </a:solidFill>
              </a:rPr>
              <a:t>antigua</a:t>
            </a:r>
            <a:r>
              <a:rPr lang="en-US" altLang="es-ES" b="1" dirty="0">
                <a:solidFill>
                  <a:schemeClr val="accent5"/>
                </a:solidFill>
              </a:rPr>
              <a:t> alumna</a:t>
            </a:r>
            <a:endParaRPr lang="en-US" altLang="es-ES" b="1" dirty="0">
              <a:solidFill>
                <a:schemeClr val="accent5"/>
              </a:solidFill>
            </a:endParaRPr>
          </a:p>
        </p:txBody>
      </p:sp>
      <p:sp>
        <p:nvSpPr>
          <p:cNvPr id="4" name="Título 1"/>
          <p:cNvSpPr>
            <a:spLocks noGrp="1"/>
          </p:cNvSpPr>
          <p:nvPr/>
        </p:nvSpPr>
        <p:spPr>
          <a:xfrm>
            <a:off x="635" y="258445"/>
            <a:ext cx="9143365" cy="10287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Juana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Bellanato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Fontecha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(1925-2025) </a:t>
            </a:r>
            <a:endParaRPr lang="en-US" altLang="es-E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7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3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3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3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36295" y="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es-ES" sz="2800" dirty="0" smtClean="0">
                <a:solidFill>
                  <a:srgbClr val="990000"/>
                </a:solidFill>
              </a:rPr>
              <a:t>Jubilación en 1990</a:t>
            </a:r>
            <a:endParaRPr lang="es-ES" sz="2800" dirty="0">
              <a:solidFill>
                <a:srgbClr val="990000"/>
              </a:solidFill>
            </a:endParaRPr>
          </a:p>
        </p:txBody>
      </p:sp>
      <p:pic>
        <p:nvPicPr>
          <p:cNvPr id="1026" name="Picture 2" descr="D:\Institutos históricos\Alumnas Isabel\Juana Bellanato\Congresos y cursos\Congresos 1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7221" t="5830" r="9352" b="11264"/>
          <a:stretch>
            <a:fillRect/>
          </a:stretch>
        </p:blipFill>
        <p:spPr bwMode="auto">
          <a:xfrm>
            <a:off x="1139868" y="1077238"/>
            <a:ext cx="6877052" cy="4521896"/>
          </a:xfrm>
          <a:prstGeom prst="rect">
            <a:avLst/>
          </a:prstGeom>
          <a:noFill/>
        </p:spPr>
      </p:pic>
      <p:sp>
        <p:nvSpPr>
          <p:cNvPr id="5" name="4 CuadroTexto"/>
          <p:cNvSpPr txBox="1"/>
          <p:nvPr/>
        </p:nvSpPr>
        <p:spPr>
          <a:xfrm>
            <a:off x="914399" y="5657671"/>
            <a:ext cx="76784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Continua como doctora vinculada ad honorem al Instituto de Óptica y después al Instituto de Estructura de la Materia.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stitutos históricos\Alumnas Isabel\Juana Bellanato\Publicaciones\Publicaciones 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12728" t="6364" r="10904" b="9313"/>
          <a:stretch>
            <a:fillRect/>
          </a:stretch>
        </p:blipFill>
        <p:spPr bwMode="auto">
          <a:xfrm>
            <a:off x="539552" y="548680"/>
            <a:ext cx="3888432" cy="5724637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CuadroTexto"/>
          <p:cNvSpPr txBox="1"/>
          <p:nvPr/>
        </p:nvSpPr>
        <p:spPr>
          <a:xfrm>
            <a:off x="4932040" y="242610"/>
            <a:ext cx="3816424" cy="34766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CC0000"/>
                </a:solidFill>
              </a:rPr>
              <a:t> </a:t>
            </a:r>
            <a:r>
              <a:rPr lang="es-ES" sz="2800" b="1" dirty="0" smtClean="0">
                <a:solidFill>
                  <a:srgbClr val="990000"/>
                </a:solidFill>
              </a:rPr>
              <a:t>Publicaciones:</a:t>
            </a:r>
            <a:endParaRPr lang="es-ES" sz="2800" b="1" dirty="0" smtClean="0">
              <a:solidFill>
                <a:srgbClr val="990000"/>
              </a:solidFill>
            </a:endParaRPr>
          </a:p>
          <a:p>
            <a:endParaRPr lang="es-ES" sz="2400" dirty="0" smtClean="0"/>
          </a:p>
          <a:p>
            <a:r>
              <a:rPr lang="es-ES" sz="2400" dirty="0" smtClean="0"/>
              <a:t>Casi 200 trabajos en revistas especializadas.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Dos libros y varios capítulos de libros.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Proyectos de investigación.</a:t>
            </a:r>
            <a:endParaRPr lang="es-ES" sz="2400" dirty="0" smtClean="0"/>
          </a:p>
          <a:p>
            <a:endParaRPr lang="es-ES" sz="2400" dirty="0" smtClean="0"/>
          </a:p>
          <a:p>
            <a:endParaRPr lang="es-ES" sz="2400" dirty="0"/>
          </a:p>
        </p:txBody>
      </p:sp>
      <p:sp>
        <p:nvSpPr>
          <p:cNvPr id="6" name="5 CuadroTexto"/>
          <p:cNvSpPr txBox="1"/>
          <p:nvPr/>
        </p:nvSpPr>
        <p:spPr>
          <a:xfrm>
            <a:off x="5004048" y="3428747"/>
            <a:ext cx="3456384" cy="3107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990000"/>
                </a:solidFill>
              </a:rPr>
              <a:t>Cargos:</a:t>
            </a:r>
            <a:endParaRPr lang="es-ES" sz="2800" b="1" dirty="0" smtClean="0">
              <a:solidFill>
                <a:srgbClr val="990000"/>
              </a:solidFill>
            </a:endParaRPr>
          </a:p>
          <a:p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Presidenta del Comité Español de Espectroscopia (1985-1988).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Presidenta del Grupo Español de Espectroscopia (1990-1995).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nstitutos históricos\Alumnas Isabel\Juana Bellanato\Foto 3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269295" y="1137196"/>
            <a:ext cx="3898528" cy="51980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CuadroTexto"/>
          <p:cNvSpPr txBox="1"/>
          <p:nvPr/>
        </p:nvSpPr>
        <p:spPr>
          <a:xfrm>
            <a:off x="4371975" y="236220"/>
            <a:ext cx="4654550" cy="63696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Premio </a:t>
            </a:r>
            <a:r>
              <a:rPr lang="es-ES" sz="2400" dirty="0" err="1" smtClean="0"/>
              <a:t>Perkin</a:t>
            </a:r>
            <a:r>
              <a:rPr lang="es-ES" sz="2400" dirty="0" smtClean="0"/>
              <a:t> Elmer  en 1968.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Medalla de Plata del Comité Español de </a:t>
            </a:r>
            <a:r>
              <a:rPr lang="es-ES" sz="2400" dirty="0" err="1" smtClean="0"/>
              <a:t>Espectroscopía</a:t>
            </a:r>
            <a:r>
              <a:rPr lang="es-ES" sz="2400" dirty="0" smtClean="0"/>
              <a:t>  en 1996.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Socio de Honor y Medalla de Plata de la Sociedad Española de Óptica en 2002.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Medalla de la Real Sociedad Española de Química en 2003.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Premio Jesús Morcillo Rubio  en 2006.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Placa Institucional del CSIC en 2006.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Insignia de Oro y Brillantes de la Asociación de Químicos de Madrid en 2007.</a:t>
            </a:r>
            <a:endParaRPr lang="es-ES" sz="24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s-ES" sz="2400" dirty="0" smtClean="0"/>
              <a:t> Premio a la Excelencia Química en 2024</a:t>
            </a:r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1424940" y="236220"/>
            <a:ext cx="206121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990000"/>
                </a:solidFill>
              </a:rPr>
              <a:t>Premios:</a:t>
            </a:r>
            <a:endParaRPr lang="es-ES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83503"/>
            <a:ext cx="9144000" cy="947738"/>
          </a:xfrm>
        </p:spPr>
        <p:txBody>
          <a:bodyPr anchor="b">
            <a:normAutofit fontScale="90000"/>
          </a:bodyPr>
          <a:lstStyle/>
          <a:p>
            <a:pPr marL="0" marR="0" indent="0" algn="ctr" defTabSz="914400" rtl="0" eaLnBrk="1" fontAlgn="auto" latinLnBrk="0" hangingPunct="1">
              <a:lnSpc>
                <a:spcPct val="13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kumimoji="0" lang="en-US" altLang="es-ES" sz="4890" b="1" i="0" u="none" strike="noStrike" kern="1200" cap="all" spc="0" normalizeH="0" baseline="0" noProof="1">
                <a:solidFill>
                  <a:srgbClr val="CC3300"/>
                </a:solidFill>
                <a:effectLst/>
                <a:uFillTx/>
                <a:latin typeface="Palatino Linotype" panose="02040502050505030304" charset="0"/>
                <a:ea typeface="+mj-ea"/>
                <a:cs typeface="Palatino Linotype" panose="02040502050505030304" charset="0"/>
                <a:sym typeface="+mn-ea"/>
              </a:rPr>
              <a:t>espectroscop</a:t>
            </a:r>
            <a:r>
              <a:rPr kumimoji="0" lang="es-ES" altLang="en-US" sz="4890" b="1" i="0" u="none" strike="noStrike" kern="1200" cap="all" spc="0" normalizeH="0" baseline="0" noProof="1">
                <a:solidFill>
                  <a:srgbClr val="CC3300"/>
                </a:solidFill>
                <a:effectLst/>
                <a:uFillTx/>
                <a:latin typeface="Palatino Linotype" panose="02040502050505030304" charset="0"/>
                <a:ea typeface="+mj-ea"/>
                <a:cs typeface="Palatino Linotype" panose="02040502050505030304" charset="0"/>
                <a:sym typeface="+mn-ea"/>
              </a:rPr>
              <a:t>Í</a:t>
            </a:r>
            <a:r>
              <a:rPr kumimoji="0" lang="en-US" altLang="es-ES" sz="4890" b="1" i="0" u="none" strike="noStrike" kern="1200" cap="all" spc="0" normalizeH="0" baseline="0" noProof="1">
                <a:solidFill>
                  <a:srgbClr val="CC3300"/>
                </a:solidFill>
                <a:effectLst/>
                <a:uFillTx/>
                <a:latin typeface="Palatino Linotype" panose="02040502050505030304" charset="0"/>
                <a:ea typeface="+mj-ea"/>
                <a:cs typeface="Palatino Linotype" panose="02040502050505030304" charset="0"/>
                <a:sym typeface="+mn-ea"/>
              </a:rPr>
              <a:t>a</a:t>
            </a:r>
            <a:endParaRPr kumimoji="0" lang="en-US" altLang="es-ES" sz="4890" b="1" i="0" u="none" strike="noStrike" kern="1200" cap="all" spc="0" normalizeH="0" baseline="0" noProof="1">
              <a:solidFill>
                <a:srgbClr val="CC3300"/>
              </a:solidFill>
              <a:effectLst/>
              <a:uFillTx/>
              <a:latin typeface="Palatino Linotype" panose="02040502050505030304" charset="0"/>
              <a:ea typeface="+mj-ea"/>
              <a:cs typeface="Palatino Linotype" panose="02040502050505030304" charset="0"/>
              <a:sym typeface="+mn-ea"/>
            </a:endParaRPr>
          </a:p>
        </p:txBody>
      </p:sp>
      <p:sp>
        <p:nvSpPr>
          <p:cNvPr id="4098" name="Subtitle 4"/>
          <p:cNvSpPr>
            <a:spLocks noGrp="1"/>
          </p:cNvSpPr>
          <p:nvPr>
            <p:ph type="subTitle" idx="1"/>
          </p:nvPr>
        </p:nvSpPr>
        <p:spPr>
          <a:xfrm>
            <a:off x="0" y="1052195"/>
            <a:ext cx="9144000" cy="1190625"/>
          </a:xfrm>
        </p:spPr>
        <p:txBody>
          <a:bodyPr vert="horz" lIns="91440" tIns="45720" rIns="91440" bIns="45720" anchor="t" anchorCtr="0">
            <a:normAutofit lnSpcReduction="10000"/>
          </a:bodyPr>
          <a:lstStyle/>
          <a:p>
            <a:pPr defTabSz="914400">
              <a:buSzTx/>
              <a:buFont typeface="Arial" panose="020B0604020202020204" pitchFamily="34" charset="0"/>
              <a:buNone/>
            </a:pPr>
            <a:r>
              <a:rPr lang="en-US" altLang="es-ES" sz="2800" b="1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rPr>
              <a:t> </a:t>
            </a:r>
            <a:r>
              <a:rPr lang="es-ES" altLang="en-US" sz="2800" b="1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rPr>
              <a:t>E</a:t>
            </a:r>
            <a:r>
              <a:rPr lang="en-US" altLang="es-ES" sz="2800" b="1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rPr>
              <a:t>studio de la interacci</a:t>
            </a:r>
            <a:r>
              <a:rPr lang="en-US" altLang="en-US" sz="2800" b="1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rPr>
              <a:t>ó</a:t>
            </a:r>
            <a:r>
              <a:rPr lang="en-US" altLang="es-ES" sz="2800" b="1" kern="1200">
                <a:solidFill>
                  <a:srgbClr val="0070C0"/>
                </a:solidFill>
                <a:latin typeface="Calibri Light" panose="020F0302020204030204" pitchFamily="34" charset="0"/>
                <a:ea typeface="+mn-ea"/>
                <a:cs typeface="+mn-cs"/>
              </a:rPr>
              <a:t>n entre la luz y la materia. </a:t>
            </a:r>
            <a:endParaRPr lang="en-US" altLang="es-ES" sz="2800" b="1" kern="1200">
              <a:solidFill>
                <a:srgbClr val="0070C0"/>
              </a:solidFill>
              <a:latin typeface="Calibri Light" panose="020F0302020204030204" pitchFamily="34" charset="0"/>
              <a:ea typeface="+mn-ea"/>
              <a:cs typeface="+mn-cs"/>
            </a:endParaRPr>
          </a:p>
          <a:p>
            <a:pPr defTabSz="914400">
              <a:buSzTx/>
              <a:buFont typeface="Arial" panose="020B0604020202020204" pitchFamily="34" charset="0"/>
              <a:buNone/>
            </a:pPr>
            <a:r>
              <a:rPr lang="en-US" altLang="es-ES" b="1" kern="1200">
                <a:solidFill>
                  <a:srgbClr val="404040"/>
                </a:solidFill>
                <a:latin typeface="Calibri Light" panose="020F0302020204030204" pitchFamily="34" charset="0"/>
                <a:ea typeface="+mn-ea"/>
                <a:cs typeface="+mn-cs"/>
              </a:rPr>
              <a:t>Se puede decir que es el conjunto de t</a:t>
            </a:r>
            <a:r>
              <a:rPr lang="en-US" altLang="en-US" b="1" kern="1200">
                <a:solidFill>
                  <a:srgbClr val="404040"/>
                </a:solidFill>
                <a:latin typeface="Calibri Light" panose="020F0302020204030204" pitchFamily="34" charset="0"/>
                <a:ea typeface="+mn-ea"/>
                <a:cs typeface="+mn-cs"/>
              </a:rPr>
              <a:t>é</a:t>
            </a:r>
            <a:r>
              <a:rPr lang="en-US" altLang="es-ES" b="1" kern="1200">
                <a:solidFill>
                  <a:srgbClr val="404040"/>
                </a:solidFill>
                <a:latin typeface="Calibri Light" panose="020F0302020204030204" pitchFamily="34" charset="0"/>
                <a:ea typeface="+mn-ea"/>
                <a:cs typeface="+mn-cs"/>
              </a:rPr>
              <a:t>cnicas para obtener informaci</a:t>
            </a:r>
            <a:r>
              <a:rPr lang="en-US" altLang="en-US" b="1" kern="1200">
                <a:solidFill>
                  <a:srgbClr val="404040"/>
                </a:solidFill>
                <a:latin typeface="Calibri Light" panose="020F0302020204030204" pitchFamily="34" charset="0"/>
                <a:ea typeface="+mn-ea"/>
                <a:cs typeface="+mn-cs"/>
              </a:rPr>
              <a:t>ó</a:t>
            </a:r>
            <a:r>
              <a:rPr lang="en-US" altLang="es-ES" b="1" kern="1200">
                <a:solidFill>
                  <a:srgbClr val="404040"/>
                </a:solidFill>
                <a:latin typeface="Calibri Light" panose="020F0302020204030204" pitchFamily="34" charset="0"/>
                <a:ea typeface="+mn-ea"/>
                <a:cs typeface="+mn-cs"/>
              </a:rPr>
              <a:t>n sobre la estructura de la materia. </a:t>
            </a:r>
            <a:endParaRPr lang="en-US" altLang="es-ES" b="1" kern="1200">
              <a:solidFill>
                <a:srgbClr val="404040"/>
              </a:solidFill>
              <a:latin typeface="Calibri Light" panose="020F0302020204030204" pitchFamily="34" charset="0"/>
              <a:ea typeface="+mn-ea"/>
              <a:cs typeface="+mn-cs"/>
            </a:endParaRPr>
          </a:p>
        </p:txBody>
      </p:sp>
      <p:sp>
        <p:nvSpPr>
          <p:cNvPr id="4099" name="Cuadro de texto 3"/>
          <p:cNvSpPr txBox="1"/>
          <p:nvPr/>
        </p:nvSpPr>
        <p:spPr>
          <a:xfrm>
            <a:off x="4971415" y="5956300"/>
            <a:ext cx="4064000" cy="64516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anchor="t" anchorCtr="0">
            <a:spAutoFit/>
          </a:bodyPr>
          <a:lstStyle/>
          <a:p>
            <a:r>
              <a:rPr lang="en-US" altLang="es-ES" sz="1800" b="1">
                <a:latin typeface="Calibri" panose="020F0502020204030204" charset="0"/>
                <a:ea typeface="+mn-ea"/>
              </a:rPr>
              <a:t>La palabra "espectro" proviene del lat</a:t>
            </a:r>
            <a:r>
              <a:rPr lang="en-US" altLang="en-US" sz="1800" b="1">
                <a:latin typeface="Calibri" panose="020F0502020204030204" charset="0"/>
                <a:ea typeface="+mn-ea"/>
              </a:rPr>
              <a:t>í</a:t>
            </a:r>
            <a:r>
              <a:rPr lang="en-US" altLang="es-ES" sz="1800" b="1">
                <a:latin typeface="Calibri" panose="020F0502020204030204" charset="0"/>
                <a:ea typeface="+mn-ea"/>
              </a:rPr>
              <a:t>n spectrum ("imagen" o "aparici</a:t>
            </a:r>
            <a:r>
              <a:rPr lang="en-US" altLang="en-US" sz="1800" b="1">
                <a:latin typeface="Calibri" panose="020F0502020204030204" charset="0"/>
                <a:ea typeface="+mn-ea"/>
              </a:rPr>
              <a:t>ó</a:t>
            </a:r>
            <a:r>
              <a:rPr lang="en-US" altLang="es-ES" sz="1800" b="1">
                <a:latin typeface="Calibri" panose="020F0502020204030204" charset="0"/>
                <a:ea typeface="+mn-ea"/>
              </a:rPr>
              <a:t>n").</a:t>
            </a:r>
            <a:endParaRPr lang="en-US" altLang="es-ES" sz="1800" b="1">
              <a:latin typeface="Calibri" panose="020F0502020204030204" charset="0"/>
              <a:ea typeface="+mn-ea"/>
            </a:endParaRPr>
          </a:p>
        </p:txBody>
      </p:sp>
      <p:sp>
        <p:nvSpPr>
          <p:cNvPr id="4100" name="Cuadro de texto 5"/>
          <p:cNvSpPr txBox="1"/>
          <p:nvPr/>
        </p:nvSpPr>
        <p:spPr>
          <a:xfrm>
            <a:off x="3116580" y="2669540"/>
            <a:ext cx="2980055" cy="24053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algn="just"/>
            <a:r>
              <a:rPr lang="en-US" altLang="es-ES" sz="2400">
                <a:latin typeface="Calibri" panose="020F0502020204030204" charset="0"/>
                <a:ea typeface="+mn-ea"/>
              </a:rPr>
              <a:t>En 1666 Isaac Newton </a:t>
            </a:r>
            <a:r>
              <a:rPr lang="es-ES" altLang="en-US" sz="2400">
                <a:latin typeface="Calibri" panose="020F0502020204030204" charset="0"/>
                <a:ea typeface="+mn-ea"/>
              </a:rPr>
              <a:t>l</a:t>
            </a:r>
            <a:r>
              <a:rPr lang="en-US" altLang="es-ES" sz="2400">
                <a:latin typeface="Calibri" panose="020F0502020204030204" charset="0"/>
                <a:ea typeface="+mn-ea"/>
              </a:rPr>
              <a:t>ogr</a:t>
            </a:r>
            <a:r>
              <a:rPr lang="en-US" altLang="en-US" sz="2400">
                <a:latin typeface="Calibri" panose="020F0502020204030204" charset="0"/>
                <a:ea typeface="+mn-ea"/>
              </a:rPr>
              <a:t>ó </a:t>
            </a:r>
            <a:r>
              <a:rPr lang="en-US" altLang="es-ES" sz="2400">
                <a:latin typeface="Calibri" panose="020F0502020204030204" charset="0"/>
                <a:ea typeface="+mn-ea"/>
              </a:rPr>
              <a:t>descomponer la luz del sol en los colores de su espectro por medio de un prisma. </a:t>
            </a:r>
            <a:endParaRPr lang="en-US" altLang="es-ES" sz="2400">
              <a:latin typeface="Calibri" panose="020F0502020204030204" charset="0"/>
              <a:ea typeface="+mn-ea"/>
            </a:endParaRPr>
          </a:p>
        </p:txBody>
      </p:sp>
      <p:sp>
        <p:nvSpPr>
          <p:cNvPr id="4101" name="Cuadro de texto 6"/>
          <p:cNvSpPr txBox="1"/>
          <p:nvPr/>
        </p:nvSpPr>
        <p:spPr>
          <a:xfrm>
            <a:off x="210503" y="2147253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defTabSz="266700"/>
            <a:r>
              <a:rPr lang="en-US" altLang="zh-CN" sz="2800" b="1">
                <a:latin typeface="Arial" panose="020B0604020202020204"/>
                <a:ea typeface="Calibri" panose="020F0502020204030204"/>
              </a:rPr>
              <a:t>Espectro - Newton</a:t>
            </a:r>
            <a:endParaRPr lang="en-US" altLang="zh-CN" sz="2800" b="1">
              <a:latin typeface="Arial" panose="020B0604020202020204"/>
              <a:ea typeface="Calibri" panose="020F0502020204030204"/>
            </a:endParaRPr>
          </a:p>
        </p:txBody>
      </p:sp>
      <p:pic>
        <p:nvPicPr>
          <p:cNvPr id="4102" name="Imagen 8" descr="newton-descomposicion luz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6193790" y="2242820"/>
            <a:ext cx="2740660" cy="357822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pic>
        <p:nvPicPr>
          <p:cNvPr id="4103" name="Imagen 2051" descr="scottishRainbow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1300" y="2837180"/>
            <a:ext cx="2778125" cy="2069465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3" name="Cuadro de texto 2"/>
          <p:cNvSpPr txBox="1"/>
          <p:nvPr/>
        </p:nvSpPr>
        <p:spPr>
          <a:xfrm>
            <a:off x="94615" y="4980940"/>
            <a:ext cx="460629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s-ES" sz="2400">
                <a:ea typeface="+mn-ea"/>
                <a:sym typeface="+mn-ea"/>
              </a:rPr>
              <a:t>La luz blanca est</a:t>
            </a:r>
            <a:r>
              <a:rPr lang="en-US" altLang="en-US" sz="2400">
                <a:ea typeface="+mn-ea"/>
                <a:sym typeface="+mn-ea"/>
              </a:rPr>
              <a:t>á </a:t>
            </a:r>
            <a:r>
              <a:rPr lang="en-US" altLang="es-ES" sz="2400">
                <a:ea typeface="+mn-ea"/>
                <a:sym typeface="+mn-ea"/>
              </a:rPr>
              <a:t>formada por una combinaci</a:t>
            </a:r>
            <a:r>
              <a:rPr lang="en-US" altLang="en-US" sz="2400">
                <a:ea typeface="+mn-ea"/>
                <a:sym typeface="+mn-ea"/>
              </a:rPr>
              <a:t>ó</a:t>
            </a:r>
            <a:r>
              <a:rPr lang="en-US" altLang="es-ES" sz="2400">
                <a:ea typeface="+mn-ea"/>
                <a:sym typeface="+mn-ea"/>
              </a:rPr>
              <a:t>n de colores que podemos ver a simple vista en uno de los fen</a:t>
            </a:r>
            <a:r>
              <a:rPr lang="en-US" altLang="en-US" sz="2400">
                <a:ea typeface="+mn-ea"/>
                <a:sym typeface="+mn-ea"/>
              </a:rPr>
              <a:t>ó</a:t>
            </a:r>
            <a:r>
              <a:rPr lang="en-US" altLang="es-ES" sz="2400">
                <a:ea typeface="+mn-ea"/>
                <a:sym typeface="+mn-ea"/>
              </a:rPr>
              <a:t>menos de la Naturaleza m</a:t>
            </a:r>
            <a:r>
              <a:rPr lang="en-US" altLang="en-US" sz="2400">
                <a:ea typeface="+mn-ea"/>
                <a:sym typeface="+mn-ea"/>
              </a:rPr>
              <a:t>á</a:t>
            </a:r>
            <a:r>
              <a:rPr lang="en-US" altLang="es-ES" sz="2400">
                <a:ea typeface="+mn-ea"/>
                <a:sym typeface="+mn-ea"/>
              </a:rPr>
              <a:t>s interesantes, el arco iris. </a:t>
            </a:r>
            <a:endParaRPr lang="en-US" altLang="es-ES" sz="2400">
              <a:latin typeface="Calibri" panose="020F0502020204030204" charset="0"/>
              <a:ea typeface="+mn-ea"/>
            </a:endParaRPr>
          </a:p>
          <a:p>
            <a:pPr algn="just"/>
            <a:endParaRPr lang="es-ES" altLang="en-US" sz="240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animBg="1"/>
      <p:bldP spid="4100" grpId="0"/>
      <p:bldP spid="4101" grpId="0"/>
      <p:bldP spid="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Cuadro de texto 5"/>
          <p:cNvSpPr txBox="1"/>
          <p:nvPr/>
        </p:nvSpPr>
        <p:spPr>
          <a:xfrm>
            <a:off x="215265" y="173990"/>
            <a:ext cx="8713470" cy="5822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 defTabSz="266700">
              <a:lnSpc>
                <a:spcPct val="114000"/>
              </a:lnSpc>
            </a:pPr>
            <a:r>
              <a:rPr lang="en-US" altLang="zh-CN" sz="2800" b="1">
                <a:latin typeface="Arial" panose="020B0604020202020204"/>
                <a:ea typeface="Calibri" panose="020F0502020204030204"/>
              </a:rPr>
              <a:t>Radiación infrarroja - Herschel - Luz-energía</a:t>
            </a:r>
            <a:endParaRPr lang="en-US" altLang="zh-CN" sz="2800" b="1">
              <a:latin typeface="Arial" panose="020B0604020202020204"/>
              <a:ea typeface="Calibri" panose="020F0502020204030204"/>
            </a:endParaRPr>
          </a:p>
        </p:txBody>
      </p:sp>
      <p:pic>
        <p:nvPicPr>
          <p:cNvPr id="5123" name="Imagen 6" descr="Ken_Hodges_-_Sir_William_Herschel_(1738-1822)_-_(MeisterDrucke-362562)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588010" y="910590"/>
            <a:ext cx="2564130" cy="3326130"/>
          </a:xfrm>
          <a:prstGeom prst="rect">
            <a:avLst/>
          </a:prstGeom>
          <a:noFill/>
          <a:ln w="9525">
            <a:solidFill>
              <a:schemeClr val="accent1"/>
            </a:solidFill>
          </a:ln>
        </p:spPr>
      </p:pic>
      <p:sp>
        <p:nvSpPr>
          <p:cNvPr id="5124" name="Cuadro de texto 7"/>
          <p:cNvSpPr txBox="1"/>
          <p:nvPr/>
        </p:nvSpPr>
        <p:spPr>
          <a:xfrm>
            <a:off x="3681730" y="1120140"/>
            <a:ext cx="5033645" cy="30460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/>
            <a:r>
              <a:rPr lang="en-US" altLang="es-ES" sz="2400">
                <a:latin typeface="Calibri" panose="020F0502020204030204" charset="0"/>
                <a:ea typeface="+mn-ea"/>
              </a:rPr>
              <a:t>William Herschel (1738-1822), astr</a:t>
            </a:r>
            <a:r>
              <a:rPr lang="en-US" altLang="en-US" sz="2400">
                <a:latin typeface="Calibri" panose="020F0502020204030204" charset="0"/>
                <a:ea typeface="+mn-ea"/>
              </a:rPr>
              <a:t>ó</a:t>
            </a:r>
            <a:r>
              <a:rPr lang="en-US" altLang="es-ES" sz="2400">
                <a:latin typeface="Calibri" panose="020F0502020204030204" charset="0"/>
                <a:ea typeface="+mn-ea"/>
              </a:rPr>
              <a:t>nomo y m</a:t>
            </a:r>
            <a:r>
              <a:rPr lang="en-US" altLang="en-US" sz="2400">
                <a:latin typeface="Calibri" panose="020F0502020204030204" charset="0"/>
                <a:ea typeface="+mn-ea"/>
              </a:rPr>
              <a:t>ú</a:t>
            </a:r>
            <a:r>
              <a:rPr lang="en-US" altLang="es-ES" sz="2400">
                <a:latin typeface="Calibri" panose="020F0502020204030204" charset="0"/>
                <a:ea typeface="+mn-ea"/>
              </a:rPr>
              <a:t>sico, en el a</a:t>
            </a:r>
            <a:r>
              <a:rPr lang="en-US" altLang="en-US" sz="2400">
                <a:latin typeface="Calibri" panose="020F0502020204030204" charset="0"/>
                <a:ea typeface="+mn-ea"/>
              </a:rPr>
              <a:t>ñ</a:t>
            </a:r>
            <a:r>
              <a:rPr lang="en-US" altLang="es-ES" sz="2400">
                <a:latin typeface="Calibri" panose="020F0502020204030204" charset="0"/>
                <a:ea typeface="+mn-ea"/>
              </a:rPr>
              <a:t>o 1800, </a:t>
            </a:r>
            <a:r>
              <a:rPr lang="es-ES" altLang="en-US" sz="2400">
                <a:latin typeface="Calibri" panose="020F0502020204030204" charset="0"/>
                <a:ea typeface="+mn-ea"/>
              </a:rPr>
              <a:t>realizó</a:t>
            </a:r>
            <a:r>
              <a:rPr lang="en-US" altLang="es-ES" sz="2400">
                <a:latin typeface="Calibri" panose="020F0502020204030204" charset="0"/>
                <a:ea typeface="+mn-ea"/>
              </a:rPr>
              <a:t>  un experimento colocando varios term</a:t>
            </a:r>
            <a:r>
              <a:rPr lang="en-US" altLang="en-US" sz="2400">
                <a:latin typeface="Calibri" panose="020F0502020204030204" charset="0"/>
                <a:ea typeface="+mn-ea"/>
              </a:rPr>
              <a:t>ó</a:t>
            </a:r>
            <a:r>
              <a:rPr lang="en-US" altLang="es-ES" sz="2400">
                <a:latin typeface="Calibri" panose="020F0502020204030204" charset="0"/>
                <a:ea typeface="+mn-ea"/>
              </a:rPr>
              <a:t>metros en los colores azul y rojo del espectro y en una zona no visible despu</a:t>
            </a:r>
            <a:r>
              <a:rPr lang="en-US" altLang="en-US" sz="2400">
                <a:latin typeface="Calibri" panose="020F0502020204030204" charset="0"/>
                <a:ea typeface="+mn-ea"/>
              </a:rPr>
              <a:t>é</a:t>
            </a:r>
            <a:r>
              <a:rPr lang="en-US" altLang="es-ES" sz="2400">
                <a:latin typeface="Calibri" panose="020F0502020204030204" charset="0"/>
                <a:ea typeface="+mn-ea"/>
              </a:rPr>
              <a:t>s del rojo. Observ</a:t>
            </a:r>
            <a:r>
              <a:rPr lang="en-US" altLang="en-US" sz="2400">
                <a:latin typeface="Calibri" panose="020F0502020204030204" charset="0"/>
                <a:ea typeface="+mn-ea"/>
              </a:rPr>
              <a:t>ó </a:t>
            </a:r>
            <a:r>
              <a:rPr lang="en-US" altLang="es-ES" sz="2400">
                <a:latin typeface="Calibri" panose="020F0502020204030204" charset="0"/>
                <a:ea typeface="+mn-ea"/>
              </a:rPr>
              <a:t>que en esa zona el term</a:t>
            </a:r>
            <a:r>
              <a:rPr lang="en-US" altLang="en-US" sz="2400">
                <a:latin typeface="Calibri" panose="020F0502020204030204" charset="0"/>
                <a:ea typeface="+mn-ea"/>
              </a:rPr>
              <a:t>ó</a:t>
            </a:r>
            <a:r>
              <a:rPr lang="en-US" altLang="es-ES" sz="2400">
                <a:latin typeface="Calibri" panose="020F0502020204030204" charset="0"/>
                <a:ea typeface="+mn-ea"/>
              </a:rPr>
              <a:t>metro marcaba m</a:t>
            </a:r>
            <a:r>
              <a:rPr lang="en-US" altLang="en-US" sz="2400">
                <a:latin typeface="Calibri" panose="020F0502020204030204" charset="0"/>
                <a:ea typeface="+mn-ea"/>
              </a:rPr>
              <a:t>á</a:t>
            </a:r>
            <a:r>
              <a:rPr lang="en-US" altLang="es-ES" sz="2400">
                <a:latin typeface="Calibri" panose="020F0502020204030204" charset="0"/>
                <a:ea typeface="+mn-ea"/>
              </a:rPr>
              <a:t>s temperatura que en los otros. </a:t>
            </a:r>
            <a:endParaRPr lang="en-US" altLang="es-ES" sz="2400">
              <a:latin typeface="Calibri" panose="020F0502020204030204" charset="0"/>
              <a:ea typeface="+mn-ea"/>
            </a:endParaRPr>
          </a:p>
        </p:txBody>
      </p:sp>
      <p:sp>
        <p:nvSpPr>
          <p:cNvPr id="2" name="Cuadro de texto 1"/>
          <p:cNvSpPr txBox="1"/>
          <p:nvPr/>
        </p:nvSpPr>
        <p:spPr>
          <a:xfrm>
            <a:off x="835025" y="4823460"/>
            <a:ext cx="7649845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s-ES" sz="2400">
                <a:ea typeface="+mn-ea"/>
                <a:sym typeface="+mn-ea"/>
              </a:rPr>
              <a:t>Hab</a:t>
            </a:r>
            <a:r>
              <a:rPr lang="en-US" altLang="en-US" sz="2400">
                <a:ea typeface="+mn-ea"/>
                <a:sym typeface="+mn-ea"/>
              </a:rPr>
              <a:t>í</a:t>
            </a:r>
            <a:r>
              <a:rPr lang="en-US" altLang="es-ES" sz="2400">
                <a:ea typeface="+mn-ea"/>
                <a:sym typeface="+mn-ea"/>
              </a:rPr>
              <a:t>a descubierto una forma de luz ubicada m</a:t>
            </a:r>
            <a:r>
              <a:rPr lang="en-US" altLang="en-US" sz="2400">
                <a:ea typeface="+mn-ea"/>
                <a:sym typeface="+mn-ea"/>
              </a:rPr>
              <a:t>á</a:t>
            </a:r>
            <a:r>
              <a:rPr lang="en-US" altLang="es-ES" sz="2400">
                <a:ea typeface="+mn-ea"/>
                <a:sym typeface="+mn-ea"/>
              </a:rPr>
              <a:t>s all</a:t>
            </a:r>
            <a:r>
              <a:rPr lang="en-US" altLang="en-US" sz="2400">
                <a:ea typeface="+mn-ea"/>
                <a:sym typeface="+mn-ea"/>
              </a:rPr>
              <a:t>á </a:t>
            </a:r>
            <a:r>
              <a:rPr lang="en-US" altLang="es-ES" sz="2400">
                <a:ea typeface="+mn-ea"/>
                <a:sym typeface="+mn-ea"/>
              </a:rPr>
              <a:t>de la luz roja. Estos “rayos calor</a:t>
            </a:r>
            <a:r>
              <a:rPr lang="en-US" altLang="en-US" sz="2400">
                <a:ea typeface="+mn-ea"/>
                <a:sym typeface="+mn-ea"/>
              </a:rPr>
              <a:t>í</a:t>
            </a:r>
            <a:r>
              <a:rPr lang="en-US" altLang="es-ES" sz="2400">
                <a:ea typeface="+mn-ea"/>
                <a:sym typeface="+mn-ea"/>
              </a:rPr>
              <a:t>ficos” fueron posteriormente denominados </a:t>
            </a:r>
            <a:r>
              <a:rPr lang="en-US" altLang="es-ES" sz="2400" b="1">
                <a:ea typeface="+mn-ea"/>
                <a:sym typeface="+mn-ea"/>
              </a:rPr>
              <a:t>rayos infrarrojos o radiaci</a:t>
            </a:r>
            <a:r>
              <a:rPr lang="en-US" altLang="en-US" sz="2400" b="1">
                <a:ea typeface="+mn-ea"/>
                <a:sym typeface="+mn-ea"/>
              </a:rPr>
              <a:t>ó</a:t>
            </a:r>
            <a:r>
              <a:rPr lang="en-US" altLang="es-ES" sz="2400" b="1">
                <a:ea typeface="+mn-ea"/>
                <a:sym typeface="+mn-ea"/>
              </a:rPr>
              <a:t>n infrarroja (IR)</a:t>
            </a:r>
            <a:r>
              <a:rPr lang="en-US" altLang="es-ES" sz="2400">
                <a:ea typeface="+mn-ea"/>
                <a:sym typeface="+mn-ea"/>
              </a:rPr>
              <a:t>. </a:t>
            </a:r>
            <a:endParaRPr lang="en-US" altLang="es-ES" sz="2400">
              <a:latin typeface="Calibri" panose="020F0502020204030204" charset="0"/>
              <a:ea typeface="+mn-ea"/>
            </a:endParaRPr>
          </a:p>
          <a:p>
            <a:pPr algn="just"/>
            <a:endParaRPr lang="es-ES" altLang="en-US" sz="2400"/>
          </a:p>
        </p:txBody>
      </p:sp>
      <p:pic>
        <p:nvPicPr>
          <p:cNvPr id="3" name="Imagen 2" descr="Gemini_Generated_Image_czpsbkczpsbkczps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326130" y="910590"/>
            <a:ext cx="5744210" cy="34651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Cuadro de texto 3"/>
          <p:cNvSpPr txBox="1"/>
          <p:nvPr/>
        </p:nvSpPr>
        <p:spPr>
          <a:xfrm>
            <a:off x="454025" y="5159375"/>
            <a:ext cx="8414385" cy="157988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/>
            <a:r>
              <a:rPr lang="en-US" altLang="es-ES" sz="2400">
                <a:latin typeface="Calibri" panose="020F0502020204030204" charset="0"/>
                <a:ea typeface="+mn-ea"/>
              </a:rPr>
              <a:t>Hoy sabemos que ese espectro incluye, adem</a:t>
            </a:r>
            <a:r>
              <a:rPr lang="en-US" altLang="en-US" sz="2400">
                <a:latin typeface="Calibri" panose="020F0502020204030204" charset="0"/>
                <a:ea typeface="+mn-ea"/>
              </a:rPr>
              <a:t>á</a:t>
            </a:r>
            <a:r>
              <a:rPr lang="en-US" altLang="es-ES" sz="2400">
                <a:latin typeface="Calibri" panose="020F0502020204030204" charset="0"/>
                <a:ea typeface="+mn-ea"/>
              </a:rPr>
              <a:t>s de la luz visible y la IR, la luz ultravioleta (UV) y otras radiaciones de mayor energ</a:t>
            </a:r>
            <a:r>
              <a:rPr lang="en-US" altLang="en-US" sz="2400">
                <a:latin typeface="Calibri" panose="020F0502020204030204" charset="0"/>
                <a:ea typeface="+mn-ea"/>
              </a:rPr>
              <a:t>í</a:t>
            </a:r>
            <a:r>
              <a:rPr lang="en-US" altLang="es-ES" sz="2400">
                <a:latin typeface="Calibri" panose="020F0502020204030204" charset="0"/>
                <a:ea typeface="+mn-ea"/>
              </a:rPr>
              <a:t>a e incluso las ondas de radio (de menor energ</a:t>
            </a:r>
            <a:r>
              <a:rPr lang="en-US" altLang="en-US" sz="2400">
                <a:latin typeface="Calibri" panose="020F0502020204030204" charset="0"/>
                <a:ea typeface="+mn-ea"/>
              </a:rPr>
              <a:t>í</a:t>
            </a:r>
            <a:r>
              <a:rPr lang="en-US" altLang="es-ES" sz="2400">
                <a:latin typeface="Calibri" panose="020F0502020204030204" charset="0"/>
                <a:ea typeface="+mn-ea"/>
              </a:rPr>
              <a:t>a), en lo que se conoce como </a:t>
            </a:r>
            <a:r>
              <a:rPr lang="en-US" altLang="es-ES" sz="2400" b="1">
                <a:latin typeface="Calibri" panose="020F0502020204030204" charset="0"/>
                <a:ea typeface="+mn-ea"/>
              </a:rPr>
              <a:t>espectro electromagn</a:t>
            </a:r>
            <a:r>
              <a:rPr lang="en-US" altLang="en-US" sz="2400" b="1">
                <a:latin typeface="Calibri" panose="020F0502020204030204" charset="0"/>
                <a:ea typeface="+mn-ea"/>
              </a:rPr>
              <a:t>é</a:t>
            </a:r>
            <a:r>
              <a:rPr lang="en-US" altLang="es-ES" sz="2400" b="1">
                <a:latin typeface="Calibri" panose="020F0502020204030204" charset="0"/>
                <a:ea typeface="+mn-ea"/>
              </a:rPr>
              <a:t>tico</a:t>
            </a:r>
            <a:r>
              <a:rPr lang="en-US" altLang="es-ES" sz="2400">
                <a:latin typeface="Calibri" panose="020F0502020204030204" charset="0"/>
                <a:ea typeface="+mn-ea"/>
              </a:rPr>
              <a:t>. </a:t>
            </a:r>
            <a:endParaRPr lang="en-US" altLang="es-ES" sz="2400">
              <a:latin typeface="Calibri" panose="020F0502020204030204" charset="0"/>
              <a:ea typeface="+mn-ea"/>
            </a:endParaRPr>
          </a:p>
        </p:txBody>
      </p:sp>
      <p:sp>
        <p:nvSpPr>
          <p:cNvPr id="6147" name="Cuadro de texto 5"/>
          <p:cNvSpPr txBox="1"/>
          <p:nvPr/>
        </p:nvSpPr>
        <p:spPr>
          <a:xfrm>
            <a:off x="665480" y="295910"/>
            <a:ext cx="7813675" cy="5822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 defTabSz="266700">
              <a:lnSpc>
                <a:spcPct val="114000"/>
              </a:lnSpc>
            </a:pPr>
            <a:r>
              <a:rPr lang="es-ES" altLang="en-US" sz="2800" b="1">
                <a:latin typeface="Arial" panose="020B0604020202020204"/>
                <a:ea typeface="Calibri" panose="020F0502020204030204"/>
              </a:rPr>
              <a:t>Espectro electromagnético</a:t>
            </a:r>
            <a:endParaRPr lang="es-ES" altLang="en-US" sz="2800" b="1">
              <a:latin typeface="Arial" panose="020B0604020202020204"/>
              <a:ea typeface="Calibri" panose="020F0502020204030204"/>
            </a:endParaRPr>
          </a:p>
        </p:txBody>
      </p:sp>
      <p:sp>
        <p:nvSpPr>
          <p:cNvPr id="2" name="Cuadro de texto 1"/>
          <p:cNvSpPr txBox="1"/>
          <p:nvPr/>
        </p:nvSpPr>
        <p:spPr>
          <a:xfrm>
            <a:off x="401955" y="908685"/>
            <a:ext cx="834009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s-ES" sz="2400">
                <a:ea typeface="+mn-ea"/>
                <a:sym typeface="+mn-ea"/>
              </a:rPr>
              <a:t>El experimento de Herschel es importante no s</a:t>
            </a:r>
            <a:r>
              <a:rPr lang="en-US" altLang="en-US" sz="2400">
                <a:ea typeface="+mn-ea"/>
                <a:sym typeface="+mn-ea"/>
              </a:rPr>
              <a:t>ó</a:t>
            </a:r>
            <a:r>
              <a:rPr lang="en-US" altLang="es-ES" sz="2400">
                <a:ea typeface="+mn-ea"/>
                <a:sym typeface="+mn-ea"/>
              </a:rPr>
              <a:t>lo porque condujo al descubrimiento de los rayos IR sino porque estableci</a:t>
            </a:r>
            <a:r>
              <a:rPr lang="en-US" altLang="en-US" sz="2400">
                <a:ea typeface="+mn-ea"/>
                <a:sym typeface="+mn-ea"/>
              </a:rPr>
              <a:t>ó </a:t>
            </a:r>
            <a:r>
              <a:rPr lang="en-US" altLang="es-ES" sz="2400">
                <a:ea typeface="+mn-ea"/>
                <a:sym typeface="+mn-ea"/>
              </a:rPr>
              <a:t>una </a:t>
            </a:r>
            <a:r>
              <a:rPr lang="en-US" altLang="es-ES" sz="2400" b="1">
                <a:ea typeface="+mn-ea"/>
                <a:sym typeface="+mn-ea"/>
              </a:rPr>
              <a:t>relaci</a:t>
            </a:r>
            <a:r>
              <a:rPr lang="en-US" altLang="en-US" sz="2400" b="1">
                <a:ea typeface="+mn-ea"/>
                <a:sym typeface="+mn-ea"/>
              </a:rPr>
              <a:t>ó</a:t>
            </a:r>
            <a:r>
              <a:rPr lang="en-US" altLang="es-ES" sz="2400" b="1">
                <a:ea typeface="+mn-ea"/>
                <a:sym typeface="+mn-ea"/>
              </a:rPr>
              <a:t>n entre luz y energ</a:t>
            </a:r>
            <a:r>
              <a:rPr lang="en-US" altLang="en-US" sz="2400" b="1">
                <a:ea typeface="+mn-ea"/>
                <a:sym typeface="+mn-ea"/>
              </a:rPr>
              <a:t>í</a:t>
            </a:r>
            <a:r>
              <a:rPr lang="en-US" altLang="es-ES" sz="2400" b="1">
                <a:ea typeface="+mn-ea"/>
                <a:sym typeface="+mn-ea"/>
              </a:rPr>
              <a:t>a</a:t>
            </a:r>
            <a:r>
              <a:rPr lang="en-US" altLang="es-ES" sz="2400">
                <a:ea typeface="+mn-ea"/>
                <a:sym typeface="+mn-ea"/>
              </a:rPr>
              <a:t> que a principios del siglo XX f</a:t>
            </a:r>
            <a:r>
              <a:rPr lang="en-US" altLang="en-US" sz="2400">
                <a:ea typeface="+mn-ea"/>
                <a:sym typeface="+mn-ea"/>
              </a:rPr>
              <a:t>í</a:t>
            </a:r>
            <a:r>
              <a:rPr lang="en-US" altLang="es-ES" sz="2400">
                <a:ea typeface="+mn-ea"/>
                <a:sym typeface="+mn-ea"/>
              </a:rPr>
              <a:t>sicos como Max Planck y Albert Einstein confirmaron.</a:t>
            </a:r>
            <a:endParaRPr lang="en-US" altLang="es-ES" sz="2400">
              <a:latin typeface="Calibri" panose="020F0502020204030204" charset="0"/>
              <a:ea typeface="+mn-ea"/>
            </a:endParaRPr>
          </a:p>
          <a:p>
            <a:pPr algn="just"/>
            <a:endParaRPr lang="es-ES" altLang="en-US" sz="2400"/>
          </a:p>
        </p:txBody>
      </p:sp>
      <p:pic>
        <p:nvPicPr>
          <p:cNvPr id="3" name="Imagen 2" descr="electromagneticspectrum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05435" y="909320"/>
            <a:ext cx="8562975" cy="4201795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5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Cuadro de texto 3"/>
          <p:cNvSpPr txBox="1"/>
          <p:nvPr/>
        </p:nvSpPr>
        <p:spPr>
          <a:xfrm>
            <a:off x="808990" y="229235"/>
            <a:ext cx="7526338" cy="58229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ctr" defTabSz="266700">
              <a:lnSpc>
                <a:spcPct val="114000"/>
              </a:lnSpc>
            </a:pPr>
            <a:r>
              <a:rPr lang="en-US" altLang="zh-CN" sz="2800" b="1">
                <a:latin typeface="Arial" panose="020B0604020202020204"/>
                <a:ea typeface="Calibri" panose="020F0502020204030204"/>
              </a:rPr>
              <a:t>Espectros </a:t>
            </a:r>
            <a:r>
              <a:rPr lang="es-ES" altLang="en-US" sz="2800" b="1">
                <a:latin typeface="Arial" panose="020B0604020202020204"/>
                <a:ea typeface="Calibri" panose="020F0502020204030204"/>
              </a:rPr>
              <a:t>atómicos</a:t>
            </a:r>
            <a:r>
              <a:rPr lang="en-US" altLang="zh-CN" sz="2800" b="1">
                <a:latin typeface="Arial" panose="020B0604020202020204"/>
                <a:ea typeface="Calibri" panose="020F0502020204030204"/>
              </a:rPr>
              <a:t> - Kirchhoff-Bunsen</a:t>
            </a:r>
            <a:endParaRPr lang="en-US" altLang="zh-CN" sz="1600" b="1">
              <a:latin typeface="Arial" panose="020B0604020202020204"/>
              <a:ea typeface="Calibri" panose="020F0502020204030204"/>
            </a:endParaRPr>
          </a:p>
        </p:txBody>
      </p:sp>
      <p:sp>
        <p:nvSpPr>
          <p:cNvPr id="7171" name="Cuadro de texto 5"/>
          <p:cNvSpPr txBox="1"/>
          <p:nvPr/>
        </p:nvSpPr>
        <p:spPr>
          <a:xfrm>
            <a:off x="220345" y="811530"/>
            <a:ext cx="8704580" cy="188468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/>
          <a:p>
            <a:pPr algn="just" defTabSz="266700"/>
            <a:r>
              <a:rPr lang="en-US" altLang="zh-CN" sz="2400">
                <a:latin typeface="Arial" panose="020B0604020202020204"/>
                <a:ea typeface="Calibri" panose="020F0502020204030204"/>
              </a:rPr>
              <a:t>La investigación llevada a cabo por el físico alemán Gustav Kirchhoff y el químico Robert Bunsen en la década de 1860 permitió obtener un catálogo sistemático de los espectros </a:t>
            </a:r>
            <a:r>
              <a:rPr lang="en-US" altLang="zh-CN" sz="2400" b="1" i="1">
                <a:latin typeface="Arial" panose="020B0604020202020204"/>
                <a:ea typeface="Calibri" panose="020F0502020204030204"/>
              </a:rPr>
              <a:t>atómicos </a:t>
            </a:r>
            <a:r>
              <a:rPr lang="en-US" altLang="zh-CN" sz="2400">
                <a:latin typeface="Arial" panose="020B0604020202020204"/>
                <a:ea typeface="Calibri" panose="020F0502020204030204"/>
              </a:rPr>
              <a:t>de las diferentes especies químicas.  </a:t>
            </a:r>
            <a:endParaRPr lang="en-US" altLang="zh-CN" sz="2400">
              <a:latin typeface="Arial" panose="020B0604020202020204"/>
              <a:ea typeface="Calibri" panose="020F0502020204030204"/>
            </a:endParaRPr>
          </a:p>
        </p:txBody>
      </p:sp>
      <p:pic>
        <p:nvPicPr>
          <p:cNvPr id="2" name="Imagen 1" descr="espectroscopio-1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20345" y="2421890"/>
            <a:ext cx="5706110" cy="3693795"/>
          </a:xfrm>
          <a:prstGeom prst="rect">
            <a:avLst/>
          </a:prstGeom>
        </p:spPr>
      </p:pic>
      <p:pic>
        <p:nvPicPr>
          <p:cNvPr id="3" name="Imagen 2" descr="Mechero-bunsen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10275" y="2355215"/>
            <a:ext cx="2819400" cy="3761105"/>
          </a:xfrm>
          <a:prstGeom prst="rect">
            <a:avLst/>
          </a:prstGeom>
        </p:spPr>
      </p:pic>
      <p:sp>
        <p:nvSpPr>
          <p:cNvPr id="4" name="Cuadro de texto 3"/>
          <p:cNvSpPr txBox="1"/>
          <p:nvPr/>
        </p:nvSpPr>
        <p:spPr>
          <a:xfrm>
            <a:off x="469265" y="5433060"/>
            <a:ext cx="2551430" cy="460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400" b="1"/>
              <a:t>ESPECTROSCOPIO</a:t>
            </a:r>
            <a:endParaRPr lang="es-ES" altLang="en-US" sz="2400" b="1"/>
          </a:p>
        </p:txBody>
      </p:sp>
      <p:sp>
        <p:nvSpPr>
          <p:cNvPr id="5" name="Cuadro de texto 4"/>
          <p:cNvSpPr txBox="1"/>
          <p:nvPr/>
        </p:nvSpPr>
        <p:spPr>
          <a:xfrm>
            <a:off x="7082155" y="4371975"/>
            <a:ext cx="1747520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altLang="en-US" sz="2400" b="1">
                <a:solidFill>
                  <a:schemeClr val="bg1"/>
                </a:solidFill>
              </a:rPr>
              <a:t>MECHERO BUNSEN</a:t>
            </a:r>
            <a:endParaRPr lang="es-ES" altLang="en-US" sz="2400" b="1">
              <a:solidFill>
                <a:schemeClr val="bg1"/>
              </a:solidFill>
            </a:endParaRPr>
          </a:p>
        </p:txBody>
      </p:sp>
      <p:pic>
        <p:nvPicPr>
          <p:cNvPr id="7170" name="Imagen 4" descr="espectroscopia-de-absorcion-y-emision-atomica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55" y="865505"/>
            <a:ext cx="8879840" cy="546862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uadro de texto 3"/>
          <p:cNvSpPr txBox="1"/>
          <p:nvPr/>
        </p:nvSpPr>
        <p:spPr>
          <a:xfrm>
            <a:off x="245745" y="5278120"/>
            <a:ext cx="8595995" cy="147637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n-US" altLang="es-ES" i="1"/>
              <a:t>“La t</a:t>
            </a:r>
            <a:r>
              <a:rPr lang="en-US" altLang="en-US" i="1"/>
              <a:t>é</a:t>
            </a:r>
            <a:r>
              <a:rPr lang="en-US" altLang="es-ES" i="1"/>
              <a:t>cnica infrarroja da mucha informaci</a:t>
            </a:r>
            <a:r>
              <a:rPr lang="en-US" altLang="en-US" i="1"/>
              <a:t>ó</a:t>
            </a:r>
            <a:r>
              <a:rPr lang="en-US" altLang="es-ES" i="1"/>
              <a:t>n y, tal y como yo la aplicaba, ha sido de complemento necesario a muchas tesis doctorales. Por ejemplo, una persona que estuviera haciendo s</a:t>
            </a:r>
            <a:r>
              <a:rPr lang="en-US" altLang="en-US" i="1"/>
              <a:t>í</a:t>
            </a:r>
            <a:r>
              <a:rPr lang="en-US" altLang="es-ES" i="1"/>
              <a:t>ntesis de compuestos org</a:t>
            </a:r>
            <a:r>
              <a:rPr lang="en-US" altLang="en-US" i="1"/>
              <a:t>á</a:t>
            </a:r>
            <a:r>
              <a:rPr lang="en-US" altLang="es-ES" i="1"/>
              <a:t>nicos, pod</a:t>
            </a:r>
            <a:r>
              <a:rPr lang="en-US" altLang="en-US" i="1"/>
              <a:t>í</a:t>
            </a:r>
            <a:r>
              <a:rPr lang="en-US" altLang="es-ES" i="1"/>
              <a:t>a utilizar esta t</a:t>
            </a:r>
            <a:r>
              <a:rPr lang="en-US" altLang="en-US" i="1"/>
              <a:t>é</a:t>
            </a:r>
            <a:r>
              <a:rPr lang="en-US" altLang="es-ES" i="1"/>
              <a:t>cnica para saber si eran puros, si hab</a:t>
            </a:r>
            <a:r>
              <a:rPr lang="en-US" altLang="en-US" i="1"/>
              <a:t>í</a:t>
            </a:r>
            <a:r>
              <a:rPr lang="en-US" altLang="es-ES" i="1"/>
              <a:t>a obtenido lo que quer</a:t>
            </a:r>
            <a:r>
              <a:rPr lang="en-US" altLang="en-US" i="1"/>
              <a:t>í</a:t>
            </a:r>
            <a:r>
              <a:rPr lang="en-US" altLang="es-ES" i="1"/>
              <a:t>a, si era una mezcla… porque daba de una manera, relativamente f</a:t>
            </a:r>
            <a:r>
              <a:rPr lang="en-US" altLang="en-US" i="1"/>
              <a:t>á</a:t>
            </a:r>
            <a:r>
              <a:rPr lang="en-US" altLang="es-ES" i="1"/>
              <a:t>cil, mucha informaci</a:t>
            </a:r>
            <a:r>
              <a:rPr lang="en-US" altLang="en-US" i="1"/>
              <a:t>ó</a:t>
            </a:r>
            <a:r>
              <a:rPr lang="en-US" altLang="es-ES" i="1"/>
              <a:t>n de la sustancia en cuesti</a:t>
            </a:r>
            <a:r>
              <a:rPr lang="en-US" altLang="en-US" i="1"/>
              <a:t>ó</a:t>
            </a:r>
            <a:r>
              <a:rPr lang="en-US" altLang="es-ES" i="1"/>
              <a:t>n”.</a:t>
            </a:r>
            <a:endParaRPr lang="en-US" altLang="es-ES" i="1"/>
          </a:p>
        </p:txBody>
      </p:sp>
      <p:sp>
        <p:nvSpPr>
          <p:cNvPr id="8193" name="Cuadro de texto 1"/>
          <p:cNvSpPr txBox="1"/>
          <p:nvPr/>
        </p:nvSpPr>
        <p:spPr>
          <a:xfrm>
            <a:off x="483235" y="408623"/>
            <a:ext cx="5080000" cy="521970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defTabSz="266700"/>
            <a:r>
              <a:rPr lang="en-US" altLang="zh-CN" sz="2800" b="1">
                <a:latin typeface="Arial" panose="020B0604020202020204"/>
                <a:ea typeface="Calibri" panose="020F0502020204030204"/>
              </a:rPr>
              <a:t>Espectroscop</a:t>
            </a:r>
            <a:r>
              <a:rPr lang="es-ES" altLang="en-US" sz="2800" b="1">
                <a:latin typeface="Arial" panose="020B0604020202020204"/>
                <a:ea typeface="Calibri" panose="020F0502020204030204"/>
              </a:rPr>
              <a:t>í</a:t>
            </a:r>
            <a:r>
              <a:rPr lang="en-US" altLang="zh-CN" sz="2800" b="1">
                <a:latin typeface="Arial" panose="020B0604020202020204"/>
                <a:ea typeface="Calibri" panose="020F0502020204030204"/>
              </a:rPr>
              <a:t>a IR</a:t>
            </a:r>
            <a:endParaRPr lang="en-US" altLang="zh-CN" sz="2800" b="1">
              <a:latin typeface="Arial" panose="020B0604020202020204"/>
              <a:ea typeface="Calibri" panose="020F0502020204030204"/>
            </a:endParaRPr>
          </a:p>
        </p:txBody>
      </p:sp>
      <p:pic>
        <p:nvPicPr>
          <p:cNvPr id="8196" name="Imagen 4" descr="vibracion-molecula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89305" y="930910"/>
            <a:ext cx="3183255" cy="16319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197" name="Cuadro de texto 5"/>
          <p:cNvSpPr txBox="1"/>
          <p:nvPr/>
        </p:nvSpPr>
        <p:spPr>
          <a:xfrm>
            <a:off x="245745" y="4134485"/>
            <a:ext cx="8437245" cy="11436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 defTabSz="266700">
              <a:lnSpc>
                <a:spcPct val="114000"/>
              </a:lnSpc>
            </a:pPr>
            <a:r>
              <a:rPr lang="en-US" altLang="zh-CN" sz="2000">
                <a:latin typeface="Arial" panose="020B0604020202020204"/>
                <a:ea typeface="Calibri" panose="020F0502020204030204"/>
              </a:rPr>
              <a:t>El </a:t>
            </a:r>
            <a:r>
              <a:rPr lang="en-US" altLang="zh-CN" sz="2000" b="1">
                <a:latin typeface="Arial" panose="020B0604020202020204"/>
                <a:ea typeface="Calibri" panose="020F0502020204030204"/>
              </a:rPr>
              <a:t>espectro</a:t>
            </a:r>
            <a:r>
              <a:rPr lang="es-ES" altLang="en-US" sz="2000" b="1">
                <a:latin typeface="Arial" panose="020B0604020202020204"/>
                <a:ea typeface="Calibri" panose="020F0502020204030204"/>
              </a:rPr>
              <a:t> IR</a:t>
            </a:r>
            <a:r>
              <a:rPr lang="en-US" altLang="zh-CN" sz="2000" b="1">
                <a:latin typeface="Arial" panose="020B0604020202020204"/>
                <a:ea typeface="Calibri" panose="020F0502020204030204"/>
              </a:rPr>
              <a:t> 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de una molécula </a:t>
            </a:r>
            <a:r>
              <a:rPr lang="es-ES" altLang="en-US" sz="2000">
                <a:latin typeface="Arial" panose="020B0604020202020204"/>
                <a:ea typeface="Calibri" panose="020F0502020204030204"/>
              </a:rPr>
              <a:t>es 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una característica de ésta molécula. </a:t>
            </a:r>
            <a:r>
              <a:rPr lang="es-ES" altLang="en-US" sz="2000">
                <a:latin typeface="Arial" panose="020B0604020202020204"/>
                <a:ea typeface="Calibri" panose="020F0502020204030204"/>
              </a:rPr>
              <a:t>S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e puede usar como “huella dactilar” en la identificación de muestras desconocidas</a:t>
            </a:r>
            <a:r>
              <a:rPr lang="es-ES" altLang="en-US" sz="2000">
                <a:latin typeface="Arial" panose="020B0604020202020204"/>
                <a:ea typeface="Calibri" panose="020F0502020204030204"/>
              </a:rPr>
              <a:t>.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 </a:t>
            </a:r>
            <a:endParaRPr lang="en-US" altLang="zh-CN" sz="2000">
              <a:latin typeface="Arial" panose="020B0604020202020204"/>
              <a:ea typeface="Calibri" panose="020F0502020204030204"/>
            </a:endParaRPr>
          </a:p>
        </p:txBody>
      </p:sp>
      <p:sp>
        <p:nvSpPr>
          <p:cNvPr id="2" name="Cuadro de texto 1"/>
          <p:cNvSpPr txBox="1"/>
          <p:nvPr/>
        </p:nvSpPr>
        <p:spPr>
          <a:xfrm>
            <a:off x="4335780" y="1105535"/>
            <a:ext cx="4613275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En la espectroscop</a:t>
            </a:r>
            <a:r>
              <a:rPr lang="es-ES" altLang="en-US" sz="2400">
                <a:latin typeface="Arial" panose="020B0604020202020204"/>
                <a:ea typeface="Calibri" panose="020F0502020204030204"/>
                <a:sym typeface="+mn-ea"/>
              </a:rPr>
              <a:t>í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a IR se analiza la </a:t>
            </a:r>
            <a:r>
              <a:rPr lang="en-US" altLang="zh-CN" sz="2400" b="1" i="1">
                <a:latin typeface="Arial" panose="020B0604020202020204"/>
                <a:ea typeface="Calibri" panose="020F0502020204030204"/>
                <a:sym typeface="+mn-ea"/>
              </a:rPr>
              <a:t>absorción 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de la luz infrarroja en las </a:t>
            </a:r>
            <a:r>
              <a:rPr lang="en-US" altLang="zh-CN" sz="2400" b="1" i="1">
                <a:latin typeface="Arial" panose="020B0604020202020204"/>
                <a:ea typeface="Calibri" panose="020F0502020204030204"/>
                <a:sym typeface="+mn-ea"/>
              </a:rPr>
              <a:t>moléculas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. </a:t>
            </a:r>
            <a:endParaRPr lang="es-ES" altLang="en-US" sz="2400"/>
          </a:p>
        </p:txBody>
      </p:sp>
      <p:sp>
        <p:nvSpPr>
          <p:cNvPr id="8194" name="Cuadro de texto 2"/>
          <p:cNvSpPr txBox="1"/>
          <p:nvPr/>
        </p:nvSpPr>
        <p:spPr>
          <a:xfrm>
            <a:off x="231140" y="2727325"/>
            <a:ext cx="8611235" cy="160083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/>
          <a:lstStyle/>
          <a:p>
            <a:pPr algn="just" defTabSz="266700">
              <a:lnSpc>
                <a:spcPct val="114000"/>
              </a:lnSpc>
            </a:pPr>
            <a:r>
              <a:rPr lang="es-ES" altLang="en-US" sz="2000">
                <a:latin typeface="Arial" panose="020B0604020202020204"/>
                <a:ea typeface="Calibri" panose="020F0502020204030204"/>
              </a:rPr>
              <a:t>P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ermite conocer la estructura molecular de un compuesto</a:t>
            </a:r>
            <a:r>
              <a:rPr lang="es-ES" altLang="en-US" sz="2000">
                <a:latin typeface="Arial" panose="020B0604020202020204"/>
                <a:ea typeface="Calibri" panose="020F0502020204030204"/>
              </a:rPr>
              <a:t> ya que </a:t>
            </a:r>
            <a:r>
              <a:rPr lang="en-US" altLang="zh-CN" sz="2000">
                <a:latin typeface="Arial" panose="020B0604020202020204"/>
                <a:ea typeface="Calibri" panose="020F0502020204030204"/>
                <a:sym typeface="+mn-ea"/>
              </a:rPr>
              <a:t>provoca un cambio en el estado vibracional de las moléculas.</a:t>
            </a:r>
            <a:r>
              <a:rPr lang="es-ES" altLang="en-US" sz="2000">
                <a:latin typeface="Arial" panose="020B0604020202020204"/>
                <a:ea typeface="Calibri" panose="020F0502020204030204"/>
                <a:sym typeface="+mn-ea"/>
              </a:rPr>
              <a:t> 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Un espectro IR se obtiene al pasar radiación a través de una muestra y determinar qué fracción de esta radiación ha sido absorbida. </a:t>
            </a:r>
            <a:endParaRPr lang="es-ES" altLang="en-US" sz="2000">
              <a:latin typeface="Arial" panose="020B0604020202020204"/>
              <a:ea typeface="Calibri" panose="020F0502020204030204"/>
            </a:endParaRPr>
          </a:p>
        </p:txBody>
      </p:sp>
      <p:pic>
        <p:nvPicPr>
          <p:cNvPr id="3" name="Imagen 2" descr="ethanol-i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355" y="2665730"/>
            <a:ext cx="8648700" cy="415099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7" grpId="0"/>
      <p:bldP spid="8194" grpId="0"/>
      <p:bldP spid="4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 de texto 4"/>
          <p:cNvSpPr txBox="1"/>
          <p:nvPr/>
        </p:nvSpPr>
        <p:spPr>
          <a:xfrm>
            <a:off x="2811780" y="5793105"/>
            <a:ext cx="616839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/>
            <a:r>
              <a:rPr lang="es-ES" altLang="en-US" sz="2000"/>
              <a:t>Las </a:t>
            </a:r>
            <a:r>
              <a:rPr lang="en-US" altLang="es-ES" sz="2000"/>
              <a:t>aplicaciones </a:t>
            </a:r>
            <a:r>
              <a:rPr lang="es-ES" altLang="en-US" sz="2000"/>
              <a:t>son muy variadas: industria farmacéutica, geología,  materiales, </a:t>
            </a:r>
            <a:r>
              <a:rPr lang="en-US" altLang="es-ES" sz="2000"/>
              <a:t>pigmentos y pinturas</a:t>
            </a:r>
            <a:r>
              <a:rPr lang="es-ES" altLang="en-US" sz="2000"/>
              <a:t>, </a:t>
            </a:r>
            <a:r>
              <a:rPr lang="en-US" altLang="es-ES" sz="2000"/>
              <a:t>arqueolog</a:t>
            </a:r>
            <a:r>
              <a:rPr lang="en-US" altLang="en-US" sz="2000"/>
              <a:t>í</a:t>
            </a:r>
            <a:r>
              <a:rPr lang="en-US" altLang="es-ES" sz="2000"/>
              <a:t>a</a:t>
            </a:r>
            <a:r>
              <a:rPr lang="es-ES" altLang="en-US" sz="2000"/>
              <a:t>, </a:t>
            </a:r>
            <a:r>
              <a:rPr lang="en-US" altLang="es-ES" sz="2000"/>
              <a:t> identificaci</a:t>
            </a:r>
            <a:r>
              <a:rPr lang="en-US" altLang="en-US" sz="2000"/>
              <a:t>ó</a:t>
            </a:r>
            <a:r>
              <a:rPr lang="en-US" altLang="es-ES" sz="2000"/>
              <a:t>n de drogas y explosivos, etc.</a:t>
            </a:r>
            <a:endParaRPr lang="en-US" altLang="es-ES" sz="2000"/>
          </a:p>
        </p:txBody>
      </p:sp>
      <p:sp>
        <p:nvSpPr>
          <p:cNvPr id="9217" name="Cuadro de texto 1"/>
          <p:cNvSpPr txBox="1"/>
          <p:nvPr/>
        </p:nvSpPr>
        <p:spPr>
          <a:xfrm>
            <a:off x="298133" y="64453"/>
            <a:ext cx="5080000" cy="582295"/>
          </a:xfrm>
          <a:prstGeom prst="rect">
            <a:avLst/>
          </a:prstGeom>
          <a:noFill/>
          <a:ln w="9525">
            <a:noFill/>
          </a:ln>
        </p:spPr>
        <p:txBody>
          <a:bodyPr anchor="t" anchorCtr="0">
            <a:spAutoFit/>
          </a:bodyPr>
          <a:lstStyle/>
          <a:p>
            <a:pPr algn="just" defTabSz="266700">
              <a:lnSpc>
                <a:spcPct val="114000"/>
              </a:lnSpc>
            </a:pPr>
            <a:r>
              <a:rPr lang="en-US" altLang="zh-CN" sz="2800" b="1">
                <a:latin typeface="Arial" panose="020B0604020202020204"/>
                <a:ea typeface="Calibri" panose="020F0502020204030204"/>
              </a:rPr>
              <a:t>Espectroscopía Raman</a:t>
            </a:r>
            <a:endParaRPr lang="en-US" altLang="zh-CN" sz="2800" b="1">
              <a:latin typeface="Arial" panose="020B0604020202020204"/>
              <a:ea typeface="Calibri" panose="020F0502020204030204"/>
            </a:endParaRPr>
          </a:p>
        </p:txBody>
      </p:sp>
      <p:sp>
        <p:nvSpPr>
          <p:cNvPr id="9218" name="Cuadro de texto 2"/>
          <p:cNvSpPr txBox="1"/>
          <p:nvPr/>
        </p:nvSpPr>
        <p:spPr>
          <a:xfrm>
            <a:off x="2811780" y="3246755"/>
            <a:ext cx="6106160" cy="2546350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spAutoFit/>
          </a:bodyPr>
          <a:lstStyle/>
          <a:p>
            <a:pPr algn="just" defTabSz="266700">
              <a:lnSpc>
                <a:spcPct val="114000"/>
              </a:lnSpc>
            </a:pPr>
            <a:r>
              <a:rPr lang="en-US" altLang="zh-CN" sz="2000">
                <a:latin typeface="Arial" panose="020B0604020202020204"/>
                <a:ea typeface="Calibri" panose="020F0502020204030204"/>
              </a:rPr>
              <a:t> La mayor parte de la luz dispersada tiene la misma longitud de onda (o color) que la fuente del láser </a:t>
            </a:r>
            <a:r>
              <a:rPr lang="es-ES" altLang="en-US" sz="2000">
                <a:latin typeface="Arial" panose="020B0604020202020204"/>
                <a:ea typeface="Calibri" panose="020F0502020204030204"/>
              </a:rPr>
              <a:t> </a:t>
            </a:r>
            <a:r>
              <a:rPr lang="en-US" altLang="zh-CN" sz="2000">
                <a:latin typeface="Arial" panose="020B0604020202020204"/>
                <a:ea typeface="Calibri" panose="020F0502020204030204"/>
              </a:rPr>
              <a:t> Sin embargo, una pequeña cantidad de luz se dispersa en diferentes longitudes de onda (o colores), que dependen de la estructura química de la muestra; esto se denomina dispersión Raman.</a:t>
            </a:r>
            <a:r>
              <a:rPr lang="en-US" altLang="zh-CN" sz="2000">
                <a:latin typeface="Arial" panose="020B0604020202020204"/>
                <a:ea typeface="SimSun" panose="02010600030101010101" pitchFamily="2" charset="-122"/>
              </a:rPr>
              <a:t>  Cada muestra tendrá un </a:t>
            </a:r>
            <a:r>
              <a:rPr lang="en-US" altLang="zh-CN" sz="2000" b="1">
                <a:latin typeface="Arial" panose="020B0604020202020204"/>
                <a:ea typeface="SimSun" panose="02010600030101010101" pitchFamily="2" charset="-122"/>
              </a:rPr>
              <a:t>espectro único</a:t>
            </a:r>
            <a:r>
              <a:rPr lang="en-US" altLang="zh-CN" sz="2000">
                <a:latin typeface="Arial" panose="020B0604020202020204"/>
                <a:ea typeface="SimSun" panose="02010600030101010101" pitchFamily="2" charset="-122"/>
              </a:rPr>
              <a:t>.</a:t>
            </a:r>
            <a:endParaRPr lang="en-US" altLang="zh-CN" sz="2000">
              <a:latin typeface="Arial" panose="020B0604020202020204"/>
              <a:ea typeface="SimSun" panose="02010600030101010101" pitchFamily="2" charset="-122"/>
            </a:endParaRPr>
          </a:p>
        </p:txBody>
      </p:sp>
      <p:pic>
        <p:nvPicPr>
          <p:cNvPr id="9219" name="Imagen 3" descr="Raman-Scattering-1-600x36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298450" y="647065"/>
            <a:ext cx="3975735" cy="242443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9220" name="Cuadro de texto 4"/>
          <p:cNvSpPr txBox="1"/>
          <p:nvPr/>
        </p:nvSpPr>
        <p:spPr>
          <a:xfrm>
            <a:off x="145415" y="3154045"/>
            <a:ext cx="2238375" cy="1957705"/>
          </a:xfrm>
          <a:prstGeom prst="rect">
            <a:avLst/>
          </a:prstGeom>
          <a:noFill/>
          <a:ln w="9525">
            <a:noFill/>
          </a:ln>
        </p:spPr>
        <p:txBody>
          <a:bodyPr wrap="square" anchor="t" anchorCtr="0">
            <a:noAutofit/>
          </a:bodyPr>
          <a:lstStyle/>
          <a:p>
            <a:pPr algn="just" defTabSz="266700"/>
            <a:r>
              <a:rPr lang="en-US" altLang="zh-CN" sz="1600">
                <a:latin typeface="Arial" panose="020B0604020202020204"/>
                <a:ea typeface="Calibri" panose="020F0502020204030204"/>
              </a:rPr>
              <a:t>Su nombre se debe al físico de origen indio </a:t>
            </a:r>
            <a:r>
              <a:rPr lang="en-US" altLang="zh-CN" sz="1600" b="1">
                <a:latin typeface="Arial" panose="020B0604020202020204"/>
                <a:ea typeface="Calibri" panose="020F0502020204030204"/>
              </a:rPr>
              <a:t>Chandrasekhara Raman</a:t>
            </a:r>
            <a:r>
              <a:rPr lang="en-US" altLang="zh-CN" sz="1600">
                <a:latin typeface="Arial" panose="020B0604020202020204"/>
                <a:ea typeface="Calibri" panose="020F0502020204030204"/>
              </a:rPr>
              <a:t> a quien Juana conoció en su estancia en Friburgo en 1956. </a:t>
            </a:r>
            <a:endParaRPr lang="en-US" altLang="zh-CN" sz="1600">
              <a:latin typeface="Arial" panose="020B0604020202020204"/>
              <a:ea typeface="Calibri" panose="020F0502020204030204"/>
            </a:endParaRPr>
          </a:p>
        </p:txBody>
      </p:sp>
      <p:sp>
        <p:nvSpPr>
          <p:cNvPr id="2" name="Cuadro de texto 1"/>
          <p:cNvSpPr txBox="1"/>
          <p:nvPr/>
        </p:nvSpPr>
        <p:spPr>
          <a:xfrm>
            <a:off x="4561840" y="647065"/>
            <a:ext cx="4356100" cy="19380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Raman es una técnica de </a:t>
            </a:r>
            <a:r>
              <a:rPr lang="en-US" altLang="zh-CN" sz="2400" b="1">
                <a:latin typeface="Arial" panose="020B0604020202020204"/>
                <a:ea typeface="Calibri" panose="020F0502020204030204"/>
                <a:sym typeface="+mn-ea"/>
              </a:rPr>
              <a:t>dispersión </a:t>
            </a:r>
            <a:r>
              <a:rPr lang="es-ES" altLang="en-US" sz="2400" b="1">
                <a:latin typeface="Arial" panose="020B0604020202020204"/>
                <a:ea typeface="Calibri" panose="020F0502020204030204"/>
                <a:sym typeface="+mn-ea"/>
              </a:rPr>
              <a:t>(o difusión) 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de </a:t>
            </a:r>
            <a:r>
              <a:rPr lang="es-ES" altLang="en-US" sz="2400">
                <a:latin typeface="Arial" panose="020B0604020202020204"/>
                <a:ea typeface="Calibri" panose="020F0502020204030204"/>
                <a:sym typeface="+mn-ea"/>
              </a:rPr>
              <a:t>la 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luz</a:t>
            </a:r>
            <a:r>
              <a:rPr lang="es-ES" altLang="en-US" sz="2400">
                <a:latin typeface="Arial" panose="020B0604020202020204"/>
                <a:ea typeface="Calibri" panose="020F0502020204030204"/>
                <a:sym typeface="+mn-ea"/>
              </a:rPr>
              <a:t>. Una 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luz láser</a:t>
            </a:r>
            <a:r>
              <a:rPr lang="es-ES" altLang="en-US" sz="2400">
                <a:latin typeface="Arial" panose="020B0604020202020204"/>
                <a:ea typeface="Calibri" panose="020F0502020204030204"/>
                <a:sym typeface="+mn-ea"/>
              </a:rPr>
              <a:t>, al chocar con una molécula, </a:t>
            </a:r>
            <a:r>
              <a:rPr lang="en-US" altLang="zh-CN" sz="2400">
                <a:latin typeface="Arial" panose="020B0604020202020204"/>
                <a:ea typeface="Calibri" panose="020F0502020204030204"/>
                <a:sym typeface="+mn-ea"/>
              </a:rPr>
              <a:t> </a:t>
            </a:r>
            <a:r>
              <a:rPr lang="es-ES" altLang="en-US" sz="2400">
                <a:latin typeface="Arial" panose="020B0604020202020204"/>
                <a:ea typeface="Calibri" panose="020F0502020204030204"/>
                <a:sym typeface="+mn-ea"/>
              </a:rPr>
              <a:t>desvía su dirección.</a:t>
            </a:r>
            <a:endParaRPr lang="es-ES" altLang="en-US" sz="2400">
              <a:latin typeface="Arial" panose="020B0604020202020204"/>
              <a:ea typeface="Calibri" panose="020F0502020204030204"/>
              <a:sym typeface="+mn-ea"/>
            </a:endParaRPr>
          </a:p>
        </p:txBody>
      </p:sp>
      <p:pic>
        <p:nvPicPr>
          <p:cNvPr id="3" name="Imagen 2" descr="espectro raman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25065" y="3154045"/>
            <a:ext cx="6629400" cy="3652520"/>
          </a:xfrm>
          <a:prstGeom prst="rect">
            <a:avLst/>
          </a:prstGeom>
        </p:spPr>
      </p:pic>
      <p:pic>
        <p:nvPicPr>
          <p:cNvPr id="4" name="Imagen 3" descr="Raman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" y="3154045"/>
            <a:ext cx="2247900" cy="248158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8" grpId="0"/>
      <p:bldP spid="9220" grpId="0"/>
      <p:bldP spid="5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stitutos históricos\Fotos mural\IMG-20220622-WA0006 (1)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994410" y="1071880"/>
            <a:ext cx="7444740" cy="5583555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sp>
        <p:nvSpPr>
          <p:cNvPr id="5" name="4 CuadroTexto"/>
          <p:cNvSpPr txBox="1"/>
          <p:nvPr/>
        </p:nvSpPr>
        <p:spPr>
          <a:xfrm>
            <a:off x="-72390" y="158115"/>
            <a:ext cx="9217025" cy="614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3400" b="1" dirty="0" smtClean="0"/>
              <a:t>Juana </a:t>
            </a:r>
            <a:r>
              <a:rPr lang="es-ES" sz="3400" b="1" dirty="0" err="1" smtClean="0"/>
              <a:t>Bellanato</a:t>
            </a:r>
            <a:r>
              <a:rPr lang="es-ES" sz="3400" b="1" dirty="0" smtClean="0"/>
              <a:t> en el mural del patrimonio - 2022</a:t>
            </a:r>
            <a:endParaRPr lang="es-ES" sz="3400" b="1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D:\Institutos históricos\Alumnas Isabel\Juana Bellanato\Formación escolar\Expediente_0001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b="2317"/>
          <a:stretch>
            <a:fillRect/>
          </a:stretch>
        </p:blipFill>
        <p:spPr bwMode="auto">
          <a:xfrm>
            <a:off x="4016375" y="359410"/>
            <a:ext cx="5010150" cy="598043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2051" name="Picture 3" descr="D:\Institutos históricos\Alumnas Isabel\Juana Bellanato\Formación escolar\En el instituto.jpg"/>
          <p:cNvPicPr>
            <a:picLocks noChangeAspect="1" noChangeArrowheads="1"/>
          </p:cNvPicPr>
          <p:nvPr/>
        </p:nvPicPr>
        <p:blipFill>
          <a:blip r:embed="rId2" cstate="print"/>
          <a:srcRect l="23737" t="23969" r="16129" b="18586"/>
          <a:stretch>
            <a:fillRect/>
          </a:stretch>
        </p:blipFill>
        <p:spPr bwMode="auto">
          <a:xfrm>
            <a:off x="1088390" y="701675"/>
            <a:ext cx="1932305" cy="2269490"/>
          </a:xfrm>
          <a:prstGeom prst="rect">
            <a:avLst/>
          </a:prstGeom>
          <a:ln w="12700" cap="sq" cmpd="sng">
            <a:solidFill>
              <a:schemeClr val="accent1">
                <a:shade val="50000"/>
              </a:schemeClr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2" name="Picture 2" descr="D:\Institutos históricos\Alumnas Isabel\Juana Bellanato\Formación escolar\Calificaciones.jpg"/>
          <p:cNvPicPr>
            <a:picLocks noChangeAspect="1" noChangeArrowheads="1"/>
          </p:cNvPicPr>
          <p:nvPr/>
        </p:nvPicPr>
        <p:blipFill>
          <a:blip r:embed="rId3" cstate="print"/>
          <a:srcRect t="3547" b="17540"/>
          <a:stretch>
            <a:fillRect/>
          </a:stretch>
        </p:blipFill>
        <p:spPr bwMode="auto">
          <a:xfrm>
            <a:off x="173355" y="3035300"/>
            <a:ext cx="3711575" cy="382206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223520" y="179705"/>
            <a:ext cx="36620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990000"/>
                </a:solidFill>
              </a:rPr>
              <a:t>Formación Secundaria</a:t>
            </a:r>
            <a:endParaRPr lang="es-ES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6995" y="260350"/>
            <a:ext cx="4932045" cy="1342390"/>
          </a:xfrm>
        </p:spPr>
        <p:txBody>
          <a:bodyPr>
            <a:normAutofit fontScale="90000"/>
          </a:bodyPr>
          <a:lstStyle/>
          <a:p>
            <a:r>
              <a:rPr lang="es-ES" sz="3600" dirty="0" smtClean="0"/>
              <a:t>En la inauguración del Museo del Instituto Isabel la Católica - 2023</a:t>
            </a:r>
            <a:endParaRPr lang="es-ES" sz="3600" dirty="0"/>
          </a:p>
        </p:txBody>
      </p:sp>
      <p:pic>
        <p:nvPicPr>
          <p:cNvPr id="4099" name="Picture 3" descr="D:\Institutos históricos\Museo Isabel\Fotos\Museo 2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196528" y="2146950"/>
            <a:ext cx="4540084" cy="3026427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1026" name="Picture 2" descr="D:\Institutos históricos\Alumnas Isabel\Juana Bellanato\IMG_834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293" y="356523"/>
            <a:ext cx="4032461" cy="2688307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7" name="Picture 3" descr="D:\Institutos históricos\Alumnas Isabel\Juana Bellanato\IMG_8367.jpg"/>
          <p:cNvPicPr>
            <a:picLocks noChangeAspect="1" noChangeArrowheads="1"/>
          </p:cNvPicPr>
          <p:nvPr/>
        </p:nvPicPr>
        <p:blipFill>
          <a:blip r:embed="rId3" cstate="print"/>
          <a:srcRect r="11822"/>
          <a:stretch>
            <a:fillRect/>
          </a:stretch>
        </p:blipFill>
        <p:spPr bwMode="auto">
          <a:xfrm>
            <a:off x="5186045" y="3685540"/>
            <a:ext cx="3662680" cy="276923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698500" y="139700"/>
            <a:ext cx="7886700" cy="1298575"/>
          </a:xfrm>
        </p:spPr>
        <p:txBody>
          <a:bodyPr>
            <a:normAutofit fontScale="90000"/>
          </a:bodyPr>
          <a:lstStyle/>
          <a:p>
            <a:pPr algn="ctr"/>
            <a:r>
              <a:rPr lang="es-ES" sz="3600" dirty="0" smtClean="0">
                <a:solidFill>
                  <a:srgbClr val="990000"/>
                </a:solidFill>
              </a:rPr>
              <a:t>Homenaje del IES Isabel la Católica a su antigua alumna - 2026</a:t>
            </a:r>
            <a:r>
              <a:rPr lang="es-ES" sz="3600" dirty="0" smtClean="0"/>
              <a:t> </a:t>
            </a:r>
            <a:br>
              <a:rPr lang="es-ES" sz="3600" dirty="0" smtClean="0"/>
            </a:br>
            <a:r>
              <a:rPr lang="es-ES" sz="3600" dirty="0" smtClean="0"/>
              <a:t>Intervenciones en el Salón de actos</a:t>
            </a:r>
            <a:endParaRPr lang="es-ES" sz="3600" dirty="0"/>
          </a:p>
        </p:txBody>
      </p:sp>
      <p:pic>
        <p:nvPicPr>
          <p:cNvPr id="1026" name="Picture 2" descr="D:\Institutos históricos\Alumnas Isabel\Juana Bellanato\Salón de actos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b="5584"/>
          <a:stretch>
            <a:fillRect/>
          </a:stretch>
        </p:blipFill>
        <p:spPr bwMode="auto">
          <a:xfrm>
            <a:off x="958215" y="1560195"/>
            <a:ext cx="7520940" cy="5117465"/>
          </a:xfrm>
          <a:prstGeom prst="rect">
            <a:avLst/>
          </a:prstGeom>
          <a:noFill/>
          <a:ln w="12700" cmpd="sng">
            <a:solidFill>
              <a:schemeClr val="accent1">
                <a:shade val="50000"/>
              </a:schemeClr>
            </a:solidFill>
            <a:prstDash val="solid"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817110" y="4092575"/>
            <a:ext cx="4051300" cy="2209800"/>
          </a:xfrm>
        </p:spPr>
        <p:txBody>
          <a:bodyPr>
            <a:normAutofit fontScale="90000"/>
          </a:bodyPr>
          <a:lstStyle/>
          <a:p>
            <a:r>
              <a:rPr lang="es-ES" sz="3600" dirty="0" smtClean="0"/>
              <a:t>Alumnos de 4º de ESO realizando experiencias con materiales del laboratorio histórico </a:t>
            </a:r>
            <a:endParaRPr lang="es-ES" sz="3600" dirty="0"/>
          </a:p>
        </p:txBody>
      </p:sp>
      <p:pic>
        <p:nvPicPr>
          <p:cNvPr id="3075" name="Picture 3" descr="D:\Institutos históricos\Alumnas Isabel\Juana Bellanato\IMG-20260225-WA0016.jpg"/>
          <p:cNvPicPr>
            <a:picLocks noChangeAspect="1" noChangeArrowheads="1"/>
          </p:cNvPicPr>
          <p:nvPr/>
        </p:nvPicPr>
        <p:blipFill>
          <a:blip r:embed="rId1" cstate="print"/>
          <a:srcRect l="12248" r="17073" b="8432"/>
          <a:stretch>
            <a:fillRect/>
          </a:stretch>
        </p:blipFill>
        <p:spPr bwMode="auto">
          <a:xfrm>
            <a:off x="438150" y="3662045"/>
            <a:ext cx="3992880" cy="29102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</p:pic>
      <p:sp>
        <p:nvSpPr>
          <p:cNvPr id="5" name="1 Título"/>
          <p:cNvSpPr>
            <a:spLocks noGrp="1"/>
          </p:cNvSpPr>
          <p:nvPr/>
        </p:nvSpPr>
        <p:spPr>
          <a:xfrm>
            <a:off x="826135" y="564515"/>
            <a:ext cx="3326130" cy="1876425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r>
              <a:rPr lang="es-ES" sz="3200" dirty="0" smtClean="0"/>
              <a:t>Actuación musical de alumnas del Bachillerato de Artes </a:t>
            </a:r>
            <a:endParaRPr lang="es-ES" sz="3200" dirty="0" smtClean="0"/>
          </a:p>
        </p:txBody>
      </p:sp>
      <p:pic>
        <p:nvPicPr>
          <p:cNvPr id="6" name="Marcador de posición de contenido 5" descr="danza"/>
          <p:cNvPicPr>
            <a:picLocks noChangeAspect="1"/>
          </p:cNvPicPr>
          <p:nvPr>
            <p:ph sz="half" idx="2"/>
          </p:nvPr>
        </p:nvPicPr>
        <p:blipFill>
          <a:blip r:embed="rId2"/>
          <a:srcRect l="25174" t="27890" r="27424" b="804"/>
          <a:stretch>
            <a:fillRect/>
          </a:stretch>
        </p:blipFill>
        <p:spPr>
          <a:xfrm>
            <a:off x="365760" y="416560"/>
            <a:ext cx="4278630" cy="2671445"/>
          </a:xfrm>
          <a:ln>
            <a:solidFill>
              <a:schemeClr val="tx1"/>
            </a:solidFill>
          </a:ln>
        </p:spPr>
      </p:pic>
      <p:pic>
        <p:nvPicPr>
          <p:cNvPr id="7" name="Imagen 6" descr="espectroscopia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11090" y="3662045"/>
            <a:ext cx="3870325" cy="291592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Imagen 7" descr="1775639376717"/>
          <p:cNvPicPr>
            <a:picLocks noChangeAspect="1"/>
          </p:cNvPicPr>
          <p:nvPr/>
        </p:nvPicPr>
        <p:blipFill>
          <a:blip r:embed="rId4"/>
          <a:srcRect l="10727"/>
          <a:stretch>
            <a:fillRect/>
          </a:stretch>
        </p:blipFill>
        <p:spPr>
          <a:xfrm>
            <a:off x="4911090" y="258445"/>
            <a:ext cx="3971290" cy="2987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85725" y="423545"/>
            <a:ext cx="2904490" cy="2005965"/>
          </a:xfrm>
        </p:spPr>
        <p:txBody>
          <a:bodyPr>
            <a:normAutofit fontScale="90000"/>
          </a:bodyPr>
          <a:lstStyle/>
          <a:p>
            <a:r>
              <a:rPr lang="es-ES" sz="3200" dirty="0" smtClean="0"/>
              <a:t>Exposición en el vestíbulo del edificio histórico: vista general y detalle </a:t>
            </a:r>
            <a:endParaRPr lang="es-ES" sz="3200" dirty="0"/>
          </a:p>
        </p:txBody>
      </p:sp>
      <p:pic>
        <p:nvPicPr>
          <p:cNvPr id="2050" name="Picture 2" descr="D:\Institutos históricos\Alumnas Isabel\Juana Bellanato\IMG-20260223-WA0008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3120390" y="260350"/>
            <a:ext cx="5882640" cy="4412615"/>
          </a:xfrm>
          <a:prstGeom prst="rect">
            <a:avLst/>
          </a:prstGeom>
          <a:noFill/>
          <a:ln w="9525" cmpd="sng">
            <a:solidFill>
              <a:schemeClr val="accent1">
                <a:shade val="50000"/>
              </a:schemeClr>
            </a:solidFill>
            <a:prstDash val="solid"/>
          </a:ln>
        </p:spPr>
      </p:pic>
      <p:pic>
        <p:nvPicPr>
          <p:cNvPr id="3" name="Picture 2" descr="D:\Institutos históricos\Alumnas Isabel\Juana Bellanato\Carteles expo..jpg"/>
          <p:cNvPicPr>
            <a:picLocks noChangeAspect="1" noChangeArrowheads="1"/>
          </p:cNvPicPr>
          <p:nvPr/>
        </p:nvPicPr>
        <p:blipFill>
          <a:blip r:embed="rId2" cstate="print"/>
          <a:srcRect b="13565"/>
          <a:stretch>
            <a:fillRect/>
          </a:stretch>
        </p:blipFill>
        <p:spPr bwMode="auto">
          <a:xfrm>
            <a:off x="275590" y="2593975"/>
            <a:ext cx="6576695" cy="4264025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s-ES" altLang="en-US"/>
              <a:t>GRACIAS POR SU ATENCIÓN</a:t>
            </a:r>
            <a:endParaRPr lang="es-ES" altLang="en-US"/>
          </a:p>
        </p:txBody>
      </p:sp>
      <p:pic>
        <p:nvPicPr>
          <p:cNvPr id="4" name="Marcador de posición de contenido 3" descr="bellanato"/>
          <p:cNvPicPr>
            <a:picLocks noGrp="1" noChangeAspect="1"/>
          </p:cNvPicPr>
          <p:nvPr>
            <p:ph idx="1"/>
          </p:nvPr>
        </p:nvPicPr>
        <p:blipFill>
          <a:blip r:embed="rId1" cstate="print"/>
          <a:stretch>
            <a:fillRect/>
          </a:stretch>
        </p:blipFill>
        <p:spPr>
          <a:xfrm>
            <a:off x="3018155" y="1377315"/>
            <a:ext cx="3108325" cy="4351655"/>
          </a:xfrm>
          <a:prstGeom prst="rect">
            <a:avLst/>
          </a:prstGeom>
        </p:spPr>
      </p:pic>
      <p:sp>
        <p:nvSpPr>
          <p:cNvPr id="5" name="Título 1"/>
          <p:cNvSpPr>
            <a:spLocks noGrp="1"/>
          </p:cNvSpPr>
          <p:nvPr/>
        </p:nvSpPr>
        <p:spPr>
          <a:xfrm>
            <a:off x="635" y="5819140"/>
            <a:ext cx="9143365" cy="1028700"/>
          </a:xfrm>
          <a:prstGeom prst="rect">
            <a:avLst/>
          </a:prstGeom>
          <a:noFill/>
          <a:ln w="9525">
            <a:noFill/>
          </a:ln>
        </p:spPr>
        <p:txBody>
          <a:bodyPr vert="horz" lIns="91440" tIns="45720" rIns="91440" bIns="45720" anchor="ctr" anchorCtr="0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effectLst/>
                <a:latin typeface="Calibri Light" panose="020F03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Juana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Bellanato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altLang="es-ES" dirty="0" err="1">
                <a:solidFill>
                  <a:schemeClr val="accent2">
                    <a:lumMod val="50000"/>
                  </a:schemeClr>
                </a:solidFill>
              </a:rPr>
              <a:t>Fontecha</a:t>
            </a:r>
            <a:r>
              <a:rPr lang="en-US" altLang="es-ES" dirty="0">
                <a:solidFill>
                  <a:schemeClr val="accent2">
                    <a:lumMod val="50000"/>
                  </a:schemeClr>
                </a:solidFill>
              </a:rPr>
              <a:t> (1925-2025) </a:t>
            </a:r>
            <a:endParaRPr lang="en-US" altLang="es-ES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Juana Bellanato\Formación universitaria\Form. univ. 4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15885" t="11769" r="13042" b="11863"/>
          <a:stretch>
            <a:fillRect/>
          </a:stretch>
        </p:blipFill>
        <p:spPr bwMode="auto">
          <a:xfrm>
            <a:off x="2988201" y="912070"/>
            <a:ext cx="5913657" cy="378474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 cstate="print"/>
          <a:srcRect l="24261" t="23445" r="20226" b="24981"/>
          <a:stretch>
            <a:fillRect/>
          </a:stretch>
        </p:blipFill>
        <p:spPr bwMode="auto">
          <a:xfrm>
            <a:off x="290195" y="121285"/>
            <a:ext cx="2329815" cy="3027045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/>
        </p:spPr>
      </p:pic>
      <p:pic>
        <p:nvPicPr>
          <p:cNvPr id="3" name="Picture 2" descr="G:\Juana Bellanato\Formación universitaria\Formación univ. 1.jpg"/>
          <p:cNvPicPr>
            <a:picLocks noChangeAspect="1" noChangeArrowheads="1"/>
          </p:cNvPicPr>
          <p:nvPr/>
        </p:nvPicPr>
        <p:blipFill>
          <a:blip r:embed="rId3" cstate="print"/>
          <a:srcRect l="14720" t="23388" r="9681" b="21599"/>
          <a:stretch>
            <a:fillRect/>
          </a:stretch>
        </p:blipFill>
        <p:spPr bwMode="auto">
          <a:xfrm>
            <a:off x="179070" y="3261995"/>
            <a:ext cx="2668270" cy="3451860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</p:pic>
      <p:sp>
        <p:nvSpPr>
          <p:cNvPr id="5" name="4 CuadroTexto"/>
          <p:cNvSpPr txBox="1"/>
          <p:nvPr/>
        </p:nvSpPr>
        <p:spPr>
          <a:xfrm>
            <a:off x="3231715" y="5010411"/>
            <a:ext cx="559913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b="1" dirty="0" smtClean="0"/>
              <a:t>12,8% de mujeres universitarias en 1945.</a:t>
            </a:r>
            <a:endParaRPr lang="es-ES" sz="2400" b="1" dirty="0" smtClean="0"/>
          </a:p>
          <a:p>
            <a:r>
              <a:rPr lang="es-ES" sz="2400" b="1" dirty="0" smtClean="0"/>
              <a:t>11% en Ciencias.</a:t>
            </a:r>
            <a:endParaRPr lang="es-ES" sz="2400" b="1" dirty="0"/>
          </a:p>
        </p:txBody>
      </p:sp>
      <p:sp>
        <p:nvSpPr>
          <p:cNvPr id="6" name="5 CuadroTexto"/>
          <p:cNvSpPr txBox="1"/>
          <p:nvPr/>
        </p:nvSpPr>
        <p:spPr>
          <a:xfrm>
            <a:off x="3281819" y="300625"/>
            <a:ext cx="542377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990000"/>
                </a:solidFill>
              </a:rPr>
              <a:t>Formación universitaria</a:t>
            </a:r>
            <a:endParaRPr lang="es-ES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D:\Institutos históricos\Alumnas Isabel\Juana Bellanato\Labor profesional\En el trabajo 2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2637" t="2223" r="1536" b="2317"/>
          <a:stretch>
            <a:fillRect/>
          </a:stretch>
        </p:blipFill>
        <p:spPr bwMode="auto">
          <a:xfrm>
            <a:off x="1901825" y="1234440"/>
            <a:ext cx="5153025" cy="3553460"/>
          </a:xfrm>
          <a:prstGeom prst="rect">
            <a:avLst/>
          </a:prstGeom>
          <a:ln w="101600" cap="sq" cmpd="sng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CuadroTexto"/>
          <p:cNvSpPr txBox="1"/>
          <p:nvPr/>
        </p:nvSpPr>
        <p:spPr>
          <a:xfrm>
            <a:off x="417195" y="4869815"/>
            <a:ext cx="8422640" cy="19056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accent5">
                    <a:lumMod val="75000"/>
                  </a:schemeClr>
                </a:solidFill>
              </a:rPr>
              <a:t>Tesis dirigida por José Barceló, catedrático de Física y Química del Instituto Isabel la Católica. </a:t>
            </a:r>
            <a:endParaRPr lang="es-ES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accent5">
                    <a:lumMod val="75000"/>
                  </a:schemeClr>
                </a:solidFill>
              </a:rPr>
              <a:t>Miguel Catalán, Jefe de la Sección de Espectroscopia, la apadrinó.</a:t>
            </a:r>
            <a:endParaRPr lang="es-ES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 smtClean="0">
                <a:solidFill>
                  <a:schemeClr val="accent5">
                    <a:lumMod val="75000"/>
                  </a:schemeClr>
                </a:solidFill>
              </a:rPr>
              <a:t>José María Otero </a:t>
            </a:r>
            <a:r>
              <a:rPr lang="es-ES" sz="2400" dirty="0" err="1" smtClean="0">
                <a:solidFill>
                  <a:schemeClr val="accent5">
                    <a:lumMod val="75000"/>
                  </a:schemeClr>
                </a:solidFill>
              </a:rPr>
              <a:t>Navascués</a:t>
            </a:r>
            <a:r>
              <a:rPr lang="es-ES" sz="2400" dirty="0" smtClean="0">
                <a:solidFill>
                  <a:schemeClr val="accent5">
                    <a:lumMod val="75000"/>
                  </a:schemeClr>
                </a:solidFill>
              </a:rPr>
              <a:t> dirigía el Instituto Daza de Valdés.</a:t>
            </a:r>
            <a:endParaRPr lang="es-ES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sz="2400" dirty="0" smtClean="0">
              <a:solidFill>
                <a:schemeClr val="accent5">
                  <a:lumMod val="75000"/>
                </a:schemeClr>
              </a:solidFill>
            </a:endParaRPr>
          </a:p>
          <a:p>
            <a:endParaRPr lang="es-ES" sz="2400" dirty="0" smtClean="0"/>
          </a:p>
          <a:p>
            <a:endParaRPr lang="es-ES" sz="2400" dirty="0"/>
          </a:p>
        </p:txBody>
      </p:sp>
      <p:sp>
        <p:nvSpPr>
          <p:cNvPr id="4" name="3 CuadroTexto"/>
          <p:cNvSpPr txBox="1"/>
          <p:nvPr/>
        </p:nvSpPr>
        <p:spPr>
          <a:xfrm>
            <a:off x="345440" y="117475"/>
            <a:ext cx="822833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b="1" dirty="0" smtClean="0">
                <a:solidFill>
                  <a:srgbClr val="990000"/>
                </a:solidFill>
              </a:rPr>
              <a:t>Inicio de su carrera investigadora: </a:t>
            </a:r>
            <a:r>
              <a:rPr lang="es-ES" sz="2800" b="1" dirty="0" smtClean="0">
                <a:solidFill>
                  <a:srgbClr val="990000"/>
                </a:solidFill>
                <a:sym typeface="+mn-ea"/>
              </a:rPr>
              <a:t>Instituto de Óptica Daza de Valdés del CSIC</a:t>
            </a:r>
            <a:endParaRPr lang="es-ES" sz="2800" b="1" dirty="0" smtClean="0">
              <a:solidFill>
                <a:srgbClr val="990000"/>
              </a:solidFill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914400" y="5874707"/>
            <a:ext cx="8229600" cy="789140"/>
          </a:xfrm>
        </p:spPr>
        <p:txBody>
          <a:bodyPr>
            <a:normAutofit/>
          </a:bodyPr>
          <a:lstStyle/>
          <a:p>
            <a:r>
              <a:rPr lang="es-ES" sz="2800" b="0" dirty="0" smtClean="0">
                <a:latin typeface="+mn-lt"/>
              </a:rPr>
              <a:t>En Friburgo (1956), con </a:t>
            </a:r>
            <a:r>
              <a:rPr lang="es-ES" sz="2800" b="0" dirty="0" err="1" smtClean="0">
                <a:latin typeface="+mn-lt"/>
              </a:rPr>
              <a:t>Chandrasekhara</a:t>
            </a:r>
            <a:r>
              <a:rPr lang="es-ES" sz="2800" b="0" dirty="0" smtClean="0">
                <a:latin typeface="+mn-lt"/>
              </a:rPr>
              <a:t> </a:t>
            </a:r>
            <a:r>
              <a:rPr lang="es-ES" sz="2800" b="0" dirty="0" err="1" smtClean="0">
                <a:latin typeface="+mn-lt"/>
              </a:rPr>
              <a:t>Raman</a:t>
            </a:r>
            <a:endParaRPr lang="es-ES" sz="2800" b="0" dirty="0">
              <a:latin typeface="+mn-lt"/>
            </a:endParaRPr>
          </a:p>
        </p:txBody>
      </p:sp>
      <p:pic>
        <p:nvPicPr>
          <p:cNvPr id="3074" name="Picture 2" descr="D:\Institutos históricos\Alumnas Isabel\Juana Bellanato\Formación científica\Form. científica 2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l="2854" t="1402" r="2950" b="1841"/>
          <a:stretch>
            <a:fillRect/>
          </a:stretch>
        </p:blipFill>
        <p:spPr bwMode="auto">
          <a:xfrm>
            <a:off x="871392" y="905639"/>
            <a:ext cx="7128792" cy="4968552"/>
          </a:xfrm>
          <a:prstGeom prst="rect">
            <a:avLst/>
          </a:prstGeom>
          <a:ln w="101600" cap="sq">
            <a:solidFill>
              <a:schemeClr val="accent3">
                <a:lumMod val="60000"/>
                <a:lumOff val="40000"/>
              </a:schemeClr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5" name="4 CuadroTexto"/>
          <p:cNvSpPr txBox="1"/>
          <p:nvPr/>
        </p:nvSpPr>
        <p:spPr>
          <a:xfrm>
            <a:off x="977030" y="267432"/>
            <a:ext cx="737783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990000"/>
                </a:solidFill>
              </a:rPr>
              <a:t>Formación posdoctoral</a:t>
            </a:r>
            <a:endParaRPr lang="es-ES" sz="2800" b="1" dirty="0">
              <a:solidFill>
                <a:srgbClr val="99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stitutos históricos\Alumnas Isabel\Juana Bellanato\Varias\IMG-20251210-WA0100.jpg"/>
          <p:cNvPicPr>
            <a:picLocks noGrp="1" noChangeAspect="1" noChangeArrowheads="1"/>
          </p:cNvPicPr>
          <p:nvPr>
            <p:ph idx="1"/>
          </p:nvPr>
        </p:nvPicPr>
        <p:blipFill>
          <a:blip r:embed="rId1" cstate="print"/>
          <a:srcRect r="887"/>
          <a:stretch>
            <a:fillRect/>
          </a:stretch>
        </p:blipFill>
        <p:spPr bwMode="auto">
          <a:xfrm>
            <a:off x="586508" y="601866"/>
            <a:ext cx="7920880" cy="566417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  <a:headEnd/>
            <a:tailEnd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CuadroTexto"/>
          <p:cNvSpPr txBox="1"/>
          <p:nvPr/>
        </p:nvSpPr>
        <p:spPr>
          <a:xfrm>
            <a:off x="323528" y="6108970"/>
            <a:ext cx="8568952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800" dirty="0" smtClean="0"/>
              <a:t>En Oxford (1959-1960) con Sir </a:t>
            </a:r>
            <a:r>
              <a:rPr lang="es-ES" sz="2800" dirty="0" err="1" smtClean="0"/>
              <a:t>Cyril</a:t>
            </a:r>
            <a:r>
              <a:rPr lang="es-ES" sz="2800" dirty="0" smtClean="0"/>
              <a:t> Norman </a:t>
            </a:r>
            <a:r>
              <a:rPr lang="es-ES" sz="2800" dirty="0" err="1" smtClean="0"/>
              <a:t>Hinshelwood</a:t>
            </a:r>
            <a:endParaRPr lang="es-ES" sz="2800" dirty="0"/>
          </a:p>
        </p:txBody>
      </p:sp>
      <p:pic>
        <p:nvPicPr>
          <p:cNvPr id="2" name="Marcador de posición de contenido 1" descr="Sir Cyril Norman Hinshelwood"/>
          <p:cNvPicPr>
            <a:picLocks noGrp="1" noChangeAspect="1"/>
          </p:cNvPicPr>
          <p:nvPr>
            <p:ph sz="half" idx="2"/>
          </p:nvPr>
        </p:nvPicPr>
        <p:blipFill>
          <a:blip r:embed="rId1" cstate="print"/>
          <a:srcRect l="15255" r="15255"/>
          <a:stretch>
            <a:fillRect/>
          </a:stretch>
        </p:blipFill>
        <p:spPr>
          <a:xfrm>
            <a:off x="2211070" y="514985"/>
            <a:ext cx="5056505" cy="5365750"/>
          </a:xfrm>
          <a:ln w="101600">
            <a:solidFill>
              <a:schemeClr val="accent3">
                <a:lumMod val="60000"/>
                <a:lumOff val="40000"/>
              </a:schemeClr>
            </a:solidFill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D:\Institutos históricos\Alumnas Isabel\Juana Bellanato\Varias\IMG-20251210-WA0122.jpg"/>
          <p:cNvPicPr>
            <a:picLocks noChangeAspect="1" noChangeArrowheads="1"/>
          </p:cNvPicPr>
          <p:nvPr/>
        </p:nvPicPr>
        <p:blipFill>
          <a:blip r:embed="rId1" cstate="print"/>
          <a:srcRect l="7929" t="9728" r="7369" b="11421"/>
          <a:stretch>
            <a:fillRect/>
          </a:stretch>
        </p:blipFill>
        <p:spPr bwMode="auto">
          <a:xfrm>
            <a:off x="227330" y="151130"/>
            <a:ext cx="5121275" cy="34061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4" name="3 CuadroTexto"/>
          <p:cNvSpPr txBox="1"/>
          <p:nvPr/>
        </p:nvSpPr>
        <p:spPr>
          <a:xfrm>
            <a:off x="6300593" y="601248"/>
            <a:ext cx="301877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800" b="1" dirty="0" smtClean="0">
                <a:solidFill>
                  <a:srgbClr val="990000"/>
                </a:solidFill>
              </a:rPr>
              <a:t>Trayectoria</a:t>
            </a:r>
            <a:r>
              <a:rPr lang="es-ES" sz="2800" b="1" dirty="0" smtClean="0">
                <a:solidFill>
                  <a:srgbClr val="990000"/>
                </a:solidFill>
              </a:rPr>
              <a:t> </a:t>
            </a:r>
            <a:r>
              <a:rPr lang="es-ES" sz="2800" b="1" dirty="0" smtClean="0">
                <a:solidFill>
                  <a:srgbClr val="990000"/>
                </a:solidFill>
              </a:rPr>
              <a:t>profesional</a:t>
            </a:r>
            <a:endParaRPr lang="es-ES" sz="2800" b="1" dirty="0" smtClean="0">
              <a:solidFill>
                <a:srgbClr val="990000"/>
              </a:solidFill>
            </a:endParaRPr>
          </a:p>
          <a:p>
            <a:endParaRPr lang="es-ES" sz="2800" b="1" dirty="0">
              <a:solidFill>
                <a:srgbClr val="990000"/>
              </a:solidFill>
            </a:endParaRPr>
          </a:p>
        </p:txBody>
      </p:sp>
      <p:pic>
        <p:nvPicPr>
          <p:cNvPr id="1027" name="Picture 3" descr="D:\Institutos históricos\Alumnas Isabel\Juana Bellanato\Labor profesional\En moto.jpg"/>
          <p:cNvPicPr>
            <a:picLocks noChangeAspect="1" noChangeArrowheads="1"/>
          </p:cNvPicPr>
          <p:nvPr/>
        </p:nvPicPr>
        <p:blipFill>
          <a:blip r:embed="rId2" cstate="print"/>
          <a:srcRect l="12881" t="6957" r="5604" b="10318"/>
          <a:stretch>
            <a:fillRect/>
          </a:stretch>
        </p:blipFill>
        <p:spPr bwMode="auto">
          <a:xfrm>
            <a:off x="4942969" y="3720231"/>
            <a:ext cx="3988088" cy="295450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D:\Institutos históricos\Alumnas Isabel\Juana Bellanato\Labor profesional\En el trabajo 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7133" y="3801877"/>
            <a:ext cx="4294032" cy="28995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  <a:headEnd/>
            <a:tailEnd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5 CuadroTexto"/>
          <p:cNvSpPr txBox="1"/>
          <p:nvPr/>
        </p:nvSpPr>
        <p:spPr>
          <a:xfrm>
            <a:off x="5949863" y="1678488"/>
            <a:ext cx="244257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 smtClean="0"/>
              <a:t>1</a:t>
            </a:r>
            <a:r>
              <a:rPr lang="es-ES" sz="2400" dirty="0" smtClean="0"/>
              <a:t>960-1990. </a:t>
            </a:r>
            <a:endParaRPr lang="es-ES" sz="2400" dirty="0" smtClean="0"/>
          </a:p>
          <a:p>
            <a:r>
              <a:rPr lang="es-ES" sz="2400" dirty="0" smtClean="0"/>
              <a:t>De ayudante a profesora de investigación</a:t>
            </a:r>
            <a:endParaRPr lang="es-ES" sz="2400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699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6054</Words>
  <Application>WPS Presentation</Application>
  <PresentationFormat>Presentación en pantalla (4:3)</PresentationFormat>
  <Paragraphs>156</Paragraphs>
  <Slides>34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34</vt:i4>
      </vt:variant>
    </vt:vector>
  </HeadingPairs>
  <TitlesOfParts>
    <vt:vector size="47" baseType="lpstr">
      <vt:lpstr>Arial</vt:lpstr>
      <vt:lpstr>SimSun</vt:lpstr>
      <vt:lpstr>Wingdings</vt:lpstr>
      <vt:lpstr>Calibri</vt:lpstr>
      <vt:lpstr>黑体</vt:lpstr>
      <vt:lpstr>Calibri Light</vt:lpstr>
      <vt:lpstr>Microsoft YaHei</vt:lpstr>
      <vt:lpstr>Arial Unicode MS</vt:lpstr>
      <vt:lpstr>Palatino Linotype</vt:lpstr>
      <vt:lpstr>Arial</vt:lpstr>
      <vt:lpstr>Calibri</vt:lpstr>
      <vt:lpstr>Office Theme</vt:lpstr>
      <vt:lpstr>1_Office Theme</vt:lpstr>
      <vt:lpstr>Juana Bellanato Fontecha (1925-2025) </vt:lpstr>
      <vt:lpstr>PowerPoint 演示文稿</vt:lpstr>
      <vt:lpstr>PowerPoint 演示文稿</vt:lpstr>
      <vt:lpstr>PowerPoint 演示文稿</vt:lpstr>
      <vt:lpstr>PowerPoint 演示文稿</vt:lpstr>
      <vt:lpstr>En Friburgo (1956), con Chandrasekhara Raman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Jubilación en 1990</vt:lpstr>
      <vt:lpstr>PowerPoint 演示文稿</vt:lpstr>
      <vt:lpstr>PowerPoint 演示文稿</vt:lpstr>
      <vt:lpstr>espectroscopÍa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En la inauguración del Museo del Instituto Isabel la Católica - 2023</vt:lpstr>
      <vt:lpstr>Homenaje del IES Isabel la Católica a su antigua alumna - 2026  Intervenciones en el Salón de actos</vt:lpstr>
      <vt:lpstr>Alumnos de 4º de ESO realizando experiencias con materiales del laboratorio histórico </vt:lpstr>
      <vt:lpstr>Exposición en el vestíbulo del edificio histórico: vista general y detalle </vt:lpstr>
      <vt:lpstr>GRACIAS POR SU ATENCIÓN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57</cp:revision>
  <dcterms:created xsi:type="dcterms:W3CDTF">2025-07-23T00:59:00Z</dcterms:created>
  <dcterms:modified xsi:type="dcterms:W3CDTF">2026-06-03T18:39:28Z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3082-12.1.0.26880</vt:lpwstr>
  </property>
  <property fmtid="{D5CDD505-2E9C-101B-9397-08002B2CF9AE}" pid="3" name="ICV">
    <vt:lpwstr>F78CEE6D428641E8B5C63D349BCDAFEC_13</vt:lpwstr>
  </property>
</Properties>
</file>