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6858000" cx="12192000"/>
  <p:notesSz cx="6858000" cy="9144000"/>
  <p:embeddedFontLst>
    <p:embeddedFont>
      <p:font typeface="Century Gothic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3" roundtripDataSignature="AMtx7mjpWWJv9ykBmtN4fTemUcsixiAC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CenturyGothic-italic.fntdata"/><Relationship Id="rId30" Type="http://schemas.openxmlformats.org/officeDocument/2006/relationships/font" Target="fonts/CenturyGothic-bold.fntdata"/><Relationship Id="rId11" Type="http://schemas.openxmlformats.org/officeDocument/2006/relationships/slide" Target="slides/slide7.xml"/><Relationship Id="rId33" Type="http://customschemas.google.com/relationships/presentationmetadata" Target="metadata"/><Relationship Id="rId10" Type="http://schemas.openxmlformats.org/officeDocument/2006/relationships/slide" Target="slides/slide6.xml"/><Relationship Id="rId32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E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3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Relationship Id="rId4" Type="http://schemas.openxmlformats.org/officeDocument/2006/relationships/image" Target="../media/image28.png"/><Relationship Id="rId5" Type="http://schemas.openxmlformats.org/officeDocument/2006/relationships/image" Target="../media/image1.png"/><Relationship Id="rId6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38.png"/><Relationship Id="rId5" Type="http://schemas.openxmlformats.org/officeDocument/2006/relationships/image" Target="../media/image35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png"/><Relationship Id="rId4" Type="http://schemas.openxmlformats.org/officeDocument/2006/relationships/image" Target="../media/image33.png"/><Relationship Id="rId5" Type="http://schemas.openxmlformats.org/officeDocument/2006/relationships/image" Target="../media/image21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Relationship Id="rId4" Type="http://schemas.openxmlformats.org/officeDocument/2006/relationships/image" Target="../media/image20.png"/><Relationship Id="rId5" Type="http://schemas.openxmlformats.org/officeDocument/2006/relationships/image" Target="../media/image15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6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9.png"/><Relationship Id="rId4" Type="http://schemas.openxmlformats.org/officeDocument/2006/relationships/image" Target="../media/image22.jpg"/><Relationship Id="rId5" Type="http://schemas.openxmlformats.org/officeDocument/2006/relationships/image" Target="../media/image26.jpg"/><Relationship Id="rId6" Type="http://schemas.openxmlformats.org/officeDocument/2006/relationships/image" Target="../media/image1.png"/><Relationship Id="rId7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594343" y="371677"/>
            <a:ext cx="10477500" cy="11804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b="1" lang="es-ES" sz="3600" cap="small"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 </a:t>
            </a:r>
            <a:br>
              <a:rPr b="1" lang="es-ES" sz="3600" cap="small"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b="1" lang="es-ES" sz="3600" cap="small">
                <a:solidFill>
                  <a:srgbClr val="37562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sembrando vocaciones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573838" y="2133237"/>
            <a:ext cx="4958806" cy="289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>
                <a:latin typeface="Century Gothic"/>
                <a:ea typeface="Century Gothic"/>
                <a:cs typeface="Century Gothic"/>
                <a:sym typeface="Century Gothic"/>
              </a:rPr>
              <a:t>Mª Adelaida Adarve Torres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Century Gothic"/>
                <a:ea typeface="Century Gothic"/>
                <a:cs typeface="Century Gothic"/>
                <a:sym typeface="Century Gothic"/>
              </a:rPr>
              <a:t>Responsable del Museo de Ciencias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</a:pPr>
            <a:r>
              <a:t/>
            </a:r>
            <a:endParaRPr sz="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>
                <a:latin typeface="Century Gothic"/>
                <a:ea typeface="Century Gothic"/>
                <a:cs typeface="Century Gothic"/>
                <a:sym typeface="Century Gothic"/>
              </a:rPr>
              <a:t>Patricia Ruiz Martín 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>
                <a:latin typeface="Century Gothic"/>
                <a:ea typeface="Century Gothic"/>
                <a:cs typeface="Century Gothic"/>
                <a:sym typeface="Century Gothic"/>
              </a:rPr>
              <a:t>Anna Nichaienko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>
                <a:latin typeface="Century Gothic"/>
                <a:ea typeface="Century Gothic"/>
                <a:cs typeface="Century Gothic"/>
                <a:sym typeface="Century Gothic"/>
              </a:rPr>
              <a:t>Iria Ribadas Alonso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s-ES" sz="2000">
                <a:latin typeface="Century Gothic"/>
                <a:ea typeface="Century Gothic"/>
                <a:cs typeface="Century Gothic"/>
                <a:sym typeface="Century Gothic"/>
              </a:rPr>
              <a:t>Sofía Fernández Díaz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s-ES" sz="1600">
                <a:latin typeface="Century Gothic"/>
                <a:ea typeface="Century Gothic"/>
                <a:cs typeface="Century Gothic"/>
                <a:sym typeface="Century Gothic"/>
              </a:rPr>
              <a:t>Alumnas de 3º ESO</a:t>
            </a:r>
            <a:endParaRPr sz="1600"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4599" y="1552098"/>
            <a:ext cx="5902732" cy="444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122" y="5304133"/>
            <a:ext cx="538740" cy="762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2888388" y="5251882"/>
            <a:ext cx="1930306" cy="82429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35576" y="5499249"/>
            <a:ext cx="2485995" cy="676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s-E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600" u="none" cap="none" strike="noStrike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623"/>
              </a:buClr>
              <a:buSzPts val="3600"/>
              <a:buFont typeface="Century Gothic"/>
              <a:buNone/>
            </a:pPr>
            <a:r>
              <a:rPr b="1" lang="es-ES" sz="3600">
                <a:solidFill>
                  <a:srgbClr val="37562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</a:t>
            </a:r>
            <a:endParaRPr/>
          </a:p>
        </p:txBody>
      </p:sp>
      <p:sp>
        <p:nvSpPr>
          <p:cNvPr id="184" name="Google Shape;184;p10"/>
          <p:cNvSpPr txBox="1"/>
          <p:nvPr/>
        </p:nvSpPr>
        <p:spPr>
          <a:xfrm>
            <a:off x="11353800" y="554559"/>
            <a:ext cx="42889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10</a:t>
            </a:r>
            <a:endParaRPr/>
          </a:p>
        </p:txBody>
      </p:sp>
      <p:pic>
        <p:nvPicPr>
          <p:cNvPr id="185" name="Google Shape;18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0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0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8656" y="1343709"/>
            <a:ext cx="4094259" cy="4639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4850" y="1339802"/>
            <a:ext cx="5442355" cy="523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b="1" lang="es-ES" sz="3600"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</a:t>
            </a:r>
            <a:endParaRPr/>
          </a:p>
        </p:txBody>
      </p:sp>
      <p:sp>
        <p:nvSpPr>
          <p:cNvPr id="195" name="Google Shape;195;p11"/>
          <p:cNvSpPr txBox="1"/>
          <p:nvPr>
            <p:ph idx="1" type="body"/>
          </p:nvPr>
        </p:nvSpPr>
        <p:spPr>
          <a:xfrm>
            <a:off x="1125586" y="1549401"/>
            <a:ext cx="5507182" cy="8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s-ES" sz="2400">
                <a:latin typeface="Century Gothic"/>
                <a:ea typeface="Century Gothic"/>
                <a:cs typeface="Century Gothic"/>
                <a:sym typeface="Century Gothic"/>
              </a:rPr>
              <a:t>Curso 1881-82</a:t>
            </a:r>
            <a:r>
              <a:rPr lang="es-ES" sz="2400">
                <a:latin typeface="Century Gothic"/>
                <a:ea typeface="Century Gothic"/>
                <a:cs typeface="Century Gothic"/>
                <a:sym typeface="Century Gothic"/>
              </a:rPr>
              <a:t>: conservamos 201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96" name="Google Shape;19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586" y="1908321"/>
            <a:ext cx="5132696" cy="440357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1"/>
          <p:cNvSpPr txBox="1"/>
          <p:nvPr/>
        </p:nvSpPr>
        <p:spPr>
          <a:xfrm>
            <a:off x="11353800" y="554559"/>
            <a:ext cx="42889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11</a:t>
            </a:r>
            <a:endParaRPr/>
          </a:p>
        </p:txBody>
      </p:sp>
      <p:pic>
        <p:nvPicPr>
          <p:cNvPr id="198" name="Google Shape;19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1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11"/>
          <p:cNvPicPr preferRelativeResize="0"/>
          <p:nvPr/>
        </p:nvPicPr>
        <p:blipFill rotWithShape="1">
          <a:blip r:embed="rId6">
            <a:alphaModFix/>
          </a:blip>
          <a:srcRect b="0" l="0" r="59213" t="0"/>
          <a:stretch/>
        </p:blipFill>
        <p:spPr>
          <a:xfrm>
            <a:off x="7124701" y="1465975"/>
            <a:ext cx="2298700" cy="451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1"/>
          <p:cNvPicPr preferRelativeResize="0"/>
          <p:nvPr/>
        </p:nvPicPr>
        <p:blipFill rotWithShape="1">
          <a:blip r:embed="rId6">
            <a:alphaModFix/>
          </a:blip>
          <a:srcRect b="0" l="57011" r="0" t="0"/>
          <a:stretch/>
        </p:blipFill>
        <p:spPr>
          <a:xfrm>
            <a:off x="9372600" y="1402475"/>
            <a:ext cx="2422797" cy="451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/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ts val="4400"/>
              <a:buFont typeface="Century Gothic"/>
              <a:buNone/>
            </a:pPr>
            <a:r>
              <a:rPr b="1" lang="es-ES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INVESTIGACIÓN DEL SEMILLERO</a:t>
            </a:r>
            <a:endParaRPr/>
          </a:p>
        </p:txBody>
      </p:sp>
      <p:pic>
        <p:nvPicPr>
          <p:cNvPr id="208" name="Google Shape;2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8522" y="1646378"/>
            <a:ext cx="4611385" cy="423006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2"/>
          <p:cNvSpPr txBox="1"/>
          <p:nvPr/>
        </p:nvSpPr>
        <p:spPr>
          <a:xfrm>
            <a:off x="11295855" y="554559"/>
            <a:ext cx="48684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12</a:t>
            </a:r>
            <a:endParaRPr/>
          </a:p>
        </p:txBody>
      </p:sp>
      <p:pic>
        <p:nvPicPr>
          <p:cNvPr id="210" name="Google Shape;21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2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2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2"/>
          <p:cNvSpPr txBox="1"/>
          <p:nvPr/>
        </p:nvSpPr>
        <p:spPr>
          <a:xfrm>
            <a:off x="6208699" y="2348085"/>
            <a:ext cx="5391956" cy="2770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Alumnas de 3º ESO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Iria, Anna, Sofía y Patricia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Durante los recreos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s-E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278 muestras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s-ES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239 con cartela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 txBox="1"/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</a:pPr>
            <a:r>
              <a:rPr b="1" lang="es-ES">
                <a:latin typeface="Century Gothic"/>
                <a:ea typeface="Century Gothic"/>
                <a:cs typeface="Century Gothic"/>
                <a:sym typeface="Century Gothic"/>
              </a:rPr>
              <a:t>INVESTIGACIÓN DEL SEMILLERO</a:t>
            </a:r>
            <a:endParaRPr/>
          </a:p>
        </p:txBody>
      </p:sp>
      <p:pic>
        <p:nvPicPr>
          <p:cNvPr id="219" name="Google Shape;21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3766" y="1163218"/>
            <a:ext cx="8347361" cy="48445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3"/>
          <p:cNvSpPr txBox="1"/>
          <p:nvPr/>
        </p:nvSpPr>
        <p:spPr>
          <a:xfrm>
            <a:off x="11260183" y="554559"/>
            <a:ext cx="5225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13</a:t>
            </a:r>
            <a:endParaRPr/>
          </a:p>
        </p:txBody>
      </p:sp>
      <p:pic>
        <p:nvPicPr>
          <p:cNvPr id="221" name="Google Shape;22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3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3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ts val="4400"/>
              <a:buFont typeface="Century Gothic"/>
              <a:buNone/>
            </a:pPr>
            <a:r>
              <a:rPr b="1" lang="es-ES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ESTUDIO DEL SEMILLERO</a:t>
            </a:r>
            <a:endParaRPr/>
          </a:p>
        </p:txBody>
      </p:sp>
      <p:sp>
        <p:nvSpPr>
          <p:cNvPr id="229" name="Google Shape;229;p14"/>
          <p:cNvSpPr txBox="1"/>
          <p:nvPr>
            <p:ph idx="1" type="body"/>
          </p:nvPr>
        </p:nvSpPr>
        <p:spPr>
          <a:xfrm>
            <a:off x="903515" y="2021570"/>
            <a:ext cx="584998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ts val="2600"/>
              <a:buNone/>
            </a:pPr>
            <a:r>
              <a:rPr lang="es-ES" sz="2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75 muestras </a:t>
            </a:r>
            <a:r>
              <a:rPr lang="es-ES" sz="2600">
                <a:latin typeface="Century Gothic"/>
                <a:ea typeface="Century Gothic"/>
                <a:cs typeface="Century Gothic"/>
                <a:sym typeface="Century Gothic"/>
              </a:rPr>
              <a:t>con cartelas deterioradas, sin semillas. Contienen hojas de té, cornezuelo del centeno, agalla, opio…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t/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ts val="2600"/>
              <a:buNone/>
            </a:pPr>
            <a:r>
              <a:rPr lang="es-ES" sz="2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39 frascos </a:t>
            </a:r>
            <a:r>
              <a:rPr lang="es-ES" sz="2600">
                <a:latin typeface="Century Gothic"/>
                <a:ea typeface="Century Gothic"/>
                <a:cs typeface="Century Gothic"/>
                <a:sym typeface="Century Gothic"/>
              </a:rPr>
              <a:t>en estantes 1 y 2. Pueden pertenecer a la colección comprada en 1871-72</a:t>
            </a:r>
            <a:endParaRPr/>
          </a:p>
        </p:txBody>
      </p:sp>
      <p:sp>
        <p:nvSpPr>
          <p:cNvPr id="230" name="Google Shape;230;p14"/>
          <p:cNvSpPr txBox="1"/>
          <p:nvPr/>
        </p:nvSpPr>
        <p:spPr>
          <a:xfrm>
            <a:off x="11353800" y="554559"/>
            <a:ext cx="42889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14</a:t>
            </a:r>
            <a:endParaRPr/>
          </a:p>
        </p:txBody>
      </p:sp>
      <p:pic>
        <p:nvPicPr>
          <p:cNvPr id="231" name="Google Shape;23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4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4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14"/>
          <p:cNvPicPr preferRelativeResize="0"/>
          <p:nvPr/>
        </p:nvPicPr>
        <p:blipFill rotWithShape="1">
          <a:blip r:embed="rId5">
            <a:alphaModFix/>
          </a:blip>
          <a:srcRect b="0" l="0" r="47054" t="0"/>
          <a:stretch/>
        </p:blipFill>
        <p:spPr>
          <a:xfrm>
            <a:off x="6536382" y="2180616"/>
            <a:ext cx="2836817" cy="382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4"/>
          <p:cNvPicPr preferRelativeResize="0"/>
          <p:nvPr/>
        </p:nvPicPr>
        <p:blipFill rotWithShape="1">
          <a:blip r:embed="rId5">
            <a:alphaModFix/>
          </a:blip>
          <a:srcRect b="0" l="52946" r="0" t="0"/>
          <a:stretch/>
        </p:blipFill>
        <p:spPr>
          <a:xfrm>
            <a:off x="9525000" y="2149727"/>
            <a:ext cx="2483030" cy="3769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"/>
          <p:cNvSpPr txBox="1"/>
          <p:nvPr>
            <p:ph type="title"/>
          </p:nvPr>
        </p:nvSpPr>
        <p:spPr>
          <a:xfrm>
            <a:off x="838200" y="322214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241" name="Google Shape;241;p15"/>
          <p:cNvSpPr txBox="1"/>
          <p:nvPr>
            <p:ph idx="1" type="body"/>
          </p:nvPr>
        </p:nvSpPr>
        <p:spPr>
          <a:xfrm>
            <a:off x="776514" y="4618802"/>
            <a:ext cx="10769599" cy="17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Tres muestras de semillas de especies de las cuatro familias más representadas, más </a:t>
            </a:r>
            <a:r>
              <a:rPr b="1" lang="es-ES">
                <a:latin typeface="Century Gothic"/>
                <a:ea typeface="Century Gothic"/>
                <a:cs typeface="Century Gothic"/>
                <a:sym typeface="Century Gothic"/>
              </a:rPr>
              <a:t>una</a:t>
            </a: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lang="es-ES">
                <a:latin typeface="Century Gothic"/>
                <a:ea typeface="Century Gothic"/>
                <a:cs typeface="Century Gothic"/>
                <a:sym typeface="Century Gothic"/>
              </a:rPr>
              <a:t>que nos llamó la atención</a:t>
            </a: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, guardadas en frasco de vidrio no estanco (curso 1881-1882).</a:t>
            </a:r>
            <a:endParaRPr/>
          </a:p>
          <a:p>
            <a:pPr indent="-228600" lvl="1" marL="685800" rtl="0" algn="l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27 mayo: preparación (remojo)</a:t>
            </a:r>
            <a:endParaRPr/>
          </a:p>
          <a:p>
            <a:pPr indent="-228600" lvl="1" marL="685800" rtl="0" algn="l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1 de junio: germinación entre algodones</a:t>
            </a:r>
            <a:endParaRPr/>
          </a:p>
        </p:txBody>
      </p:sp>
      <p:pic>
        <p:nvPicPr>
          <p:cNvPr id="242" name="Google Shape;24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3465" y="1093375"/>
            <a:ext cx="2881868" cy="35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201" y="1093375"/>
            <a:ext cx="7519310" cy="35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5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15</a:t>
            </a:r>
            <a:endParaRPr/>
          </a:p>
        </p:txBody>
      </p:sp>
      <p:pic>
        <p:nvPicPr>
          <p:cNvPr id="245" name="Google Shape;24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5"/>
          <p:cNvPicPr preferRelativeResize="0"/>
          <p:nvPr/>
        </p:nvPicPr>
        <p:blipFill rotWithShape="1">
          <a:blip r:embed="rId6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5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6"/>
          <p:cNvSpPr txBox="1"/>
          <p:nvPr>
            <p:ph type="title"/>
          </p:nvPr>
        </p:nvSpPr>
        <p:spPr>
          <a:xfrm>
            <a:off x="838200" y="348340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253" name="Google Shape;253;p16"/>
          <p:cNvSpPr txBox="1"/>
          <p:nvPr>
            <p:ph idx="1" type="body"/>
          </p:nvPr>
        </p:nvSpPr>
        <p:spPr>
          <a:xfrm>
            <a:off x="822954" y="1093375"/>
            <a:ext cx="6832599" cy="942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sz="2400">
                <a:latin typeface="Century Gothic"/>
                <a:ea typeface="Century Gothic"/>
                <a:cs typeface="Century Gothic"/>
                <a:sym typeface="Century Gothic"/>
              </a:rPr>
              <a:t>Resultados 19 de junio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sz="2400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 sz="2400">
                <a:latin typeface="Century Gothic"/>
                <a:ea typeface="Century Gothic"/>
                <a:cs typeface="Century Gothic"/>
                <a:sym typeface="Century Gothic"/>
              </a:rPr>
              <a:t>Fabaceae</a:t>
            </a:r>
            <a:r>
              <a:rPr lang="es-ES" sz="2400">
                <a:latin typeface="Century Gothic"/>
                <a:ea typeface="Century Gothic"/>
                <a:cs typeface="Century Gothic"/>
                <a:sym typeface="Century Gothic"/>
              </a:rPr>
              <a:t> (Leguminosas)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54" name="Google Shape;25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4444" y="2050623"/>
            <a:ext cx="2835000" cy="3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36195" y="2033121"/>
            <a:ext cx="3091897" cy="3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9238" y="2050621"/>
            <a:ext cx="2959740" cy="37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6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6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16</a:t>
            </a:r>
            <a:endParaRPr/>
          </a:p>
        </p:txBody>
      </p:sp>
      <p:sp>
        <p:nvSpPr>
          <p:cNvPr id="260" name="Google Shape;260;p16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"/>
          <p:cNvSpPr txBox="1"/>
          <p:nvPr>
            <p:ph type="title"/>
          </p:nvPr>
        </p:nvSpPr>
        <p:spPr>
          <a:xfrm>
            <a:off x="955767" y="361403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266" name="Google Shape;266;p17"/>
          <p:cNvSpPr txBox="1"/>
          <p:nvPr>
            <p:ph idx="1" type="body"/>
          </p:nvPr>
        </p:nvSpPr>
        <p:spPr>
          <a:xfrm>
            <a:off x="1371600" y="1067249"/>
            <a:ext cx="7315199" cy="942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Resultados 19 de junio: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 sz="2000">
                <a:latin typeface="Century Gothic"/>
                <a:ea typeface="Century Gothic"/>
                <a:cs typeface="Century Gothic"/>
                <a:sym typeface="Century Gothic"/>
              </a:rPr>
              <a:t>Poaceae</a:t>
            </a: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 (Gramíneas):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67" name="Google Shape;26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8708" y="1866532"/>
            <a:ext cx="2616558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6977" y="1866532"/>
            <a:ext cx="2858185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96827" y="1866532"/>
            <a:ext cx="3445889" cy="40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7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17</a:t>
            </a:r>
            <a:endParaRPr/>
          </a:p>
        </p:txBody>
      </p:sp>
      <p:pic>
        <p:nvPicPr>
          <p:cNvPr id="271" name="Google Shape;271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7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7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8"/>
          <p:cNvSpPr txBox="1"/>
          <p:nvPr>
            <p:ph type="title"/>
          </p:nvPr>
        </p:nvSpPr>
        <p:spPr>
          <a:xfrm>
            <a:off x="1373783" y="361403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279" name="Google Shape;279;p18"/>
          <p:cNvSpPr txBox="1"/>
          <p:nvPr>
            <p:ph idx="1" type="body"/>
          </p:nvPr>
        </p:nvSpPr>
        <p:spPr>
          <a:xfrm>
            <a:off x="1371600" y="1041123"/>
            <a:ext cx="7315199" cy="942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Resultados 19 de junio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 sz="2000">
                <a:latin typeface="Century Gothic"/>
                <a:ea typeface="Century Gothic"/>
                <a:cs typeface="Century Gothic"/>
                <a:sym typeface="Century Gothic"/>
              </a:rPr>
              <a:t>Brassicaceae</a:t>
            </a: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 (Crucíferas)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80" name="Google Shape;28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1851" y="1850293"/>
            <a:ext cx="1976930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5411" y="1850292"/>
            <a:ext cx="2366837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208709" y="1850292"/>
            <a:ext cx="2824471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8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8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18</a:t>
            </a:r>
            <a:endParaRPr/>
          </a:p>
        </p:txBody>
      </p:sp>
      <p:sp>
        <p:nvSpPr>
          <p:cNvPr id="286" name="Google Shape;286;p18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9"/>
          <p:cNvSpPr txBox="1"/>
          <p:nvPr>
            <p:ph type="title"/>
          </p:nvPr>
        </p:nvSpPr>
        <p:spPr>
          <a:xfrm>
            <a:off x="1373783" y="374466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292" name="Google Shape;292;p19"/>
          <p:cNvSpPr txBox="1"/>
          <p:nvPr>
            <p:ph idx="1" type="body"/>
          </p:nvPr>
        </p:nvSpPr>
        <p:spPr>
          <a:xfrm>
            <a:off x="1384663" y="1014997"/>
            <a:ext cx="7315199" cy="9429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Resultados 19 de junio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 sz="2000">
                <a:latin typeface="Century Gothic"/>
                <a:ea typeface="Century Gothic"/>
                <a:cs typeface="Century Gothic"/>
                <a:sym typeface="Century Gothic"/>
              </a:rPr>
              <a:t>Cucurbitaceae</a:t>
            </a:r>
            <a:endParaRPr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93" name="Google Shape;29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1701" y="2167353"/>
            <a:ext cx="4004744" cy="328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27500" y="1868903"/>
            <a:ext cx="2773117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4188" y="1887952"/>
            <a:ext cx="2296986" cy="420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9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19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19</a:t>
            </a:r>
            <a:endParaRPr/>
          </a:p>
        </p:txBody>
      </p:sp>
      <p:sp>
        <p:nvSpPr>
          <p:cNvPr id="299" name="Google Shape;299;p19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623"/>
              </a:buClr>
              <a:buSzPts val="5400"/>
              <a:buFont typeface="Century Gothic"/>
              <a:buNone/>
            </a:pPr>
            <a:r>
              <a:rPr b="1" lang="es-ES" sz="5400">
                <a:solidFill>
                  <a:srgbClr val="37562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ÍNDICE</a:t>
            </a:r>
            <a:endParaRPr/>
          </a:p>
        </p:txBody>
      </p:sp>
      <p:sp>
        <p:nvSpPr>
          <p:cNvPr id="100" name="Google Shape;100;p2"/>
          <p:cNvSpPr txBox="1"/>
          <p:nvPr>
            <p:ph idx="1" type="body"/>
          </p:nvPr>
        </p:nvSpPr>
        <p:spPr>
          <a:xfrm>
            <a:off x="838200" y="1841950"/>
            <a:ext cx="10515600" cy="3305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514350" lvl="0" marL="51435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Introducción</a:t>
            </a:r>
            <a:endParaRPr/>
          </a:p>
          <a:p>
            <a:pPr indent="-514350" lvl="0" marL="51435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AutoNum type="arabicPeriod"/>
            </a:pPr>
            <a:r>
              <a:rPr lang="es-ES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Historia de la cátedra de Agricultura del Instituto Provincial de Segunda Enseñanza de Granada</a:t>
            </a:r>
            <a:endParaRPr/>
          </a:p>
          <a:p>
            <a:pPr indent="-514350" lvl="0" marL="51435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</a:t>
            </a:r>
            <a:endParaRPr/>
          </a:p>
          <a:p>
            <a:pPr indent="-514350" lvl="0" marL="51435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AutoNum type="arabicPeriod"/>
            </a:pPr>
            <a:r>
              <a:rPr lang="es-ES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Investigación: germinando semillas</a:t>
            </a:r>
            <a:endParaRPr/>
          </a:p>
          <a:p>
            <a:pPr indent="-514350" lvl="0" marL="51435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Conclusiones</a:t>
            </a:r>
            <a:endParaRPr/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0"/>
          <p:cNvSpPr txBox="1"/>
          <p:nvPr>
            <p:ph type="title"/>
          </p:nvPr>
        </p:nvSpPr>
        <p:spPr>
          <a:xfrm>
            <a:off x="1399909" y="361403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305" name="Google Shape;305;p20"/>
          <p:cNvSpPr txBox="1"/>
          <p:nvPr>
            <p:ph idx="1" type="body"/>
          </p:nvPr>
        </p:nvSpPr>
        <p:spPr>
          <a:xfrm>
            <a:off x="1410789" y="1001934"/>
            <a:ext cx="7315199" cy="826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Resultados 19 de junio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s-ES" sz="2000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 sz="2000">
                <a:latin typeface="Century Gothic"/>
                <a:ea typeface="Century Gothic"/>
                <a:cs typeface="Century Gothic"/>
                <a:sym typeface="Century Gothic"/>
              </a:rPr>
              <a:t>Solanaceae</a:t>
            </a:r>
            <a:endParaRPr i="1"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06" name="Google Shape;30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840" y="1814280"/>
            <a:ext cx="2663764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31850" y="1812457"/>
            <a:ext cx="2712000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56617" y="1812457"/>
            <a:ext cx="1954188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0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0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20</a:t>
            </a:r>
            <a:endParaRPr/>
          </a:p>
        </p:txBody>
      </p:sp>
      <p:sp>
        <p:nvSpPr>
          <p:cNvPr id="312" name="Google Shape;312;p20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"/>
          <p:cNvSpPr txBox="1"/>
          <p:nvPr>
            <p:ph type="title"/>
          </p:nvPr>
        </p:nvSpPr>
        <p:spPr>
          <a:xfrm>
            <a:off x="838200" y="361403"/>
            <a:ext cx="10515600" cy="784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2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GERMINACIÓN DE SEMILLAS DEL SEMILLERO</a:t>
            </a:r>
            <a:endParaRPr/>
          </a:p>
        </p:txBody>
      </p:sp>
      <p:sp>
        <p:nvSpPr>
          <p:cNvPr id="318" name="Google Shape;318;p21"/>
          <p:cNvSpPr txBox="1"/>
          <p:nvPr>
            <p:ph idx="1" type="body"/>
          </p:nvPr>
        </p:nvSpPr>
        <p:spPr>
          <a:xfrm>
            <a:off x="1472111" y="2752362"/>
            <a:ext cx="5524499" cy="2403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Resultados 19 de junio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Familia </a:t>
            </a:r>
            <a:r>
              <a:rPr i="1" lang="es-ES">
                <a:latin typeface="Century Gothic"/>
                <a:ea typeface="Century Gothic"/>
                <a:cs typeface="Century Gothic"/>
                <a:sym typeface="Century Gothic"/>
              </a:rPr>
              <a:t>Cannabaceae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i="1" lang="es-ES">
                <a:latin typeface="Century Gothic"/>
                <a:ea typeface="Century Gothic"/>
                <a:cs typeface="Century Gothic"/>
                <a:sym typeface="Century Gothic"/>
              </a:rPr>
              <a:t>la que nos llamó la atención</a:t>
            </a:r>
            <a:r>
              <a:rPr lang="es-ES"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319" name="Google Shape;31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2206" y="1393824"/>
            <a:ext cx="2460551" cy="44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1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1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21</a:t>
            </a:r>
            <a:endParaRPr/>
          </a:p>
        </p:txBody>
      </p:sp>
      <p:sp>
        <p:nvSpPr>
          <p:cNvPr id="323" name="Google Shape;323;p21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Font typeface="Century Gothic"/>
              <a:buNone/>
            </a:pPr>
            <a:r>
              <a:rPr b="1" lang="es-ES" sz="32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EXPERIMENTAMOS: PLANTAMOS SEMILLAS EN TIERRA 22/06/26</a:t>
            </a:r>
            <a:endParaRPr sz="3200">
              <a:solidFill>
                <a:srgbClr val="538135"/>
              </a:solidFill>
            </a:endParaRPr>
          </a:p>
        </p:txBody>
      </p:sp>
      <p:pic>
        <p:nvPicPr>
          <p:cNvPr id="329" name="Google Shape;329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2443" y="2064883"/>
            <a:ext cx="2583031" cy="3430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17875" y="2064882"/>
            <a:ext cx="2582548" cy="342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2"/>
          <p:cNvPicPr preferRelativeResize="0"/>
          <p:nvPr/>
        </p:nvPicPr>
        <p:blipFill rotWithShape="1">
          <a:blip r:embed="rId5">
            <a:alphaModFix/>
          </a:blip>
          <a:srcRect b="4771" l="0" r="0" t="7745"/>
          <a:stretch/>
        </p:blipFill>
        <p:spPr>
          <a:xfrm>
            <a:off x="3750872" y="2064882"/>
            <a:ext cx="5208112" cy="3430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2"/>
          <p:cNvPicPr preferRelativeResize="0"/>
          <p:nvPr/>
        </p:nvPicPr>
        <p:blipFill rotWithShape="1">
          <a:blip r:embed="rId7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2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22</a:t>
            </a:r>
            <a:endParaRPr/>
          </a:p>
        </p:txBody>
      </p:sp>
      <p:sp>
        <p:nvSpPr>
          <p:cNvPr id="335" name="Google Shape;335;p22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"/>
          <p:cNvSpPr txBox="1"/>
          <p:nvPr>
            <p:ph type="title"/>
          </p:nvPr>
        </p:nvSpPr>
        <p:spPr>
          <a:xfrm>
            <a:off x="838200" y="23449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ts val="4400"/>
              <a:buFont typeface="Century Gothic"/>
              <a:buNone/>
            </a:pPr>
            <a:r>
              <a:rPr b="1" lang="es-ES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CONCLUSIONES</a:t>
            </a:r>
            <a:endParaRPr/>
          </a:p>
        </p:txBody>
      </p:sp>
      <p:sp>
        <p:nvSpPr>
          <p:cNvPr id="341" name="Google Shape;341;p23"/>
          <p:cNvSpPr txBox="1"/>
          <p:nvPr>
            <p:ph idx="1" type="body"/>
          </p:nvPr>
        </p:nvSpPr>
        <p:spPr>
          <a:xfrm>
            <a:off x="838200" y="1329231"/>
            <a:ext cx="6480951" cy="52805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 sz="1800">
                <a:latin typeface="Century Gothic"/>
                <a:ea typeface="Century Gothic"/>
                <a:cs typeface="Century Gothic"/>
                <a:sym typeface="Century Gothic"/>
              </a:rPr>
              <a:t>Importancia de </a:t>
            </a:r>
            <a:r>
              <a:rPr b="1"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acercar el Museo al alumnado</a:t>
            </a:r>
            <a:r>
              <a:rPr lang="es-ES" sz="1800">
                <a:latin typeface="Century Gothic"/>
                <a:ea typeface="Century Gothic"/>
                <a:cs typeface="Century Gothic"/>
                <a:sym typeface="Century Gothic"/>
              </a:rPr>
              <a:t>: recurso para fomentar la curiosidad, el compromiso, el espíritu crítico, la rigurosidad y el trabajo en equipo. </a:t>
            </a:r>
            <a:endParaRPr/>
          </a:p>
          <a:p>
            <a:pPr indent="-228600" lvl="0" marL="228600" rtl="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ES" sz="1800">
                <a:latin typeface="Century Gothic"/>
                <a:ea typeface="Century Gothic"/>
                <a:cs typeface="Century Gothic"/>
                <a:sym typeface="Century Gothic"/>
              </a:rPr>
              <a:t>El semillero del Museo de Ciencias del IES Padre Suárez procede de las </a:t>
            </a:r>
            <a:r>
              <a:rPr b="1"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adquisiciones que se hicieron en los cursos 1871-72 y 1881-82</a:t>
            </a:r>
            <a:r>
              <a:rPr lang="es-ES" sz="1800">
                <a:latin typeface="Century Gothic"/>
                <a:ea typeface="Century Gothic"/>
                <a:cs typeface="Century Gothic"/>
                <a:sym typeface="Century Gothic"/>
              </a:rPr>
              <a:t>, por el Catedrático de Agricultura, D. Benito Ventué y Peralta.</a:t>
            </a:r>
            <a:endParaRPr/>
          </a:p>
          <a:p>
            <a:pPr indent="-228600" lvl="0" marL="228600" rtl="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ts val="1800"/>
              <a:buChar char="•"/>
            </a:pPr>
            <a:r>
              <a:rPr b="1"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Los </a:t>
            </a:r>
            <a:r>
              <a:rPr b="1" i="1"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estudios de Agricultura aplicada</a:t>
            </a:r>
            <a:r>
              <a:rPr b="1"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s-ES" sz="1800">
                <a:latin typeface="Century Gothic"/>
                <a:ea typeface="Century Gothic"/>
                <a:cs typeface="Century Gothic"/>
                <a:sym typeface="Century Gothic"/>
              </a:rPr>
              <a:t>se implantan en 1863-64 hasta 1877-78: poca aceptación, alejados de las clases humildes y de las jóvenes clases pudientes, que prefieren estudios superiores a los profesionales.</a:t>
            </a:r>
            <a:endParaRPr/>
          </a:p>
        </p:txBody>
      </p:sp>
      <p:pic>
        <p:nvPicPr>
          <p:cNvPr id="342" name="Google Shape;3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21477" y="2233748"/>
            <a:ext cx="4337276" cy="3265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3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3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23</a:t>
            </a:r>
            <a:endParaRPr/>
          </a:p>
        </p:txBody>
      </p:sp>
      <p:sp>
        <p:nvSpPr>
          <p:cNvPr id="346" name="Google Shape;346;p23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4"/>
          <p:cNvSpPr txBox="1"/>
          <p:nvPr>
            <p:ph idx="1" type="body"/>
          </p:nvPr>
        </p:nvSpPr>
        <p:spPr>
          <a:xfrm>
            <a:off x="780255" y="893113"/>
            <a:ext cx="10515600" cy="4689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b="1" lang="es-ES" sz="5500" cap="none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OBJETIVOS PARA EL CURSO PRÓXIMO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Ordenar los frascos de vidrio por familia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Investigar cualidades de las semillas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Fotografiar frascos para añadir al inventario</a:t>
            </a:r>
            <a:endParaRPr/>
          </a:p>
          <a:p>
            <a:pPr indent="-1028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0287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En resumen…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s-ES" sz="4400">
                <a:latin typeface="Century Gothic"/>
                <a:ea typeface="Century Gothic"/>
                <a:cs typeface="Century Gothic"/>
                <a:sym typeface="Century Gothic"/>
              </a:rPr>
              <a:t>¡¡¡SEGUIR SEMBRANDO VOCACIONES!!!</a:t>
            </a:r>
            <a:endParaRPr/>
          </a:p>
          <a:p>
            <a:pPr indent="0" lvl="1" marL="45720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  <a:p>
            <a:pPr indent="0" lvl="1" marL="457200" rtl="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s-ES" sz="3600">
                <a:latin typeface="Century Gothic"/>
                <a:ea typeface="Century Gothic"/>
                <a:cs typeface="Century Gothic"/>
                <a:sym typeface="Century Gothic"/>
              </a:rPr>
              <a:t>			</a:t>
            </a:r>
            <a:r>
              <a:rPr b="1" lang="es-ES" sz="3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Esperemos que germinen más que las semillas…</a:t>
            </a:r>
            <a:endParaRPr/>
          </a:p>
        </p:txBody>
      </p:sp>
      <p:pic>
        <p:nvPicPr>
          <p:cNvPr id="352" name="Google Shape;3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4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4"/>
          <p:cNvSpPr txBox="1"/>
          <p:nvPr/>
        </p:nvSpPr>
        <p:spPr>
          <a:xfrm>
            <a:off x="11416937" y="554559"/>
            <a:ext cx="4572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24</a:t>
            </a:r>
            <a:endParaRPr/>
          </a:p>
        </p:txBody>
      </p:sp>
      <p:sp>
        <p:nvSpPr>
          <p:cNvPr id="355" name="Google Shape;355;p24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12327" y="685800"/>
            <a:ext cx="3105944" cy="412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694507" y="18224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5623"/>
              </a:buClr>
              <a:buSzPts val="4400"/>
              <a:buFont typeface="Century Gothic"/>
              <a:buNone/>
            </a:pPr>
            <a:r>
              <a:rPr b="1" lang="es-ES">
                <a:solidFill>
                  <a:srgbClr val="37562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INTRODUCCIÓN</a:t>
            </a:r>
            <a:endParaRPr/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707570" y="1484618"/>
            <a:ext cx="7900853" cy="3792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-228600" lvl="0" marL="22860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s-ES" sz="5000">
                <a:latin typeface="Century Gothic"/>
                <a:ea typeface="Century Gothic"/>
                <a:cs typeface="Century Gothic"/>
                <a:sym typeface="Century Gothic"/>
              </a:rPr>
              <a:t>1857 Ley Moyano: </a:t>
            </a:r>
            <a:r>
              <a:rPr lang="es-ES" sz="5000">
                <a:latin typeface="Century Gothic"/>
                <a:ea typeface="Century Gothic"/>
                <a:cs typeface="Century Gothic"/>
                <a:sym typeface="Century Gothic"/>
              </a:rPr>
              <a:t>estudios de </a:t>
            </a:r>
            <a:r>
              <a:rPr b="1" lang="es-ES" sz="5000">
                <a:latin typeface="Century Gothic"/>
                <a:ea typeface="Century Gothic"/>
                <a:cs typeface="Century Gothic"/>
                <a:sym typeface="Century Gothic"/>
              </a:rPr>
              <a:t>Aplicación a la Agricultura </a:t>
            </a:r>
            <a:r>
              <a:rPr lang="es-ES" sz="5000">
                <a:latin typeface="Century Gothic"/>
                <a:ea typeface="Century Gothic"/>
                <a:cs typeface="Century Gothic"/>
                <a:sym typeface="Century Gothic"/>
              </a:rPr>
              <a:t>(tres cursos)</a:t>
            </a:r>
            <a:endParaRPr/>
          </a:p>
          <a:p>
            <a:pPr indent="-228600" lvl="1" marL="6858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es-ES" sz="5000" u="sng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Primer curso</a:t>
            </a:r>
            <a:r>
              <a:rPr lang="es-ES" sz="5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Dibujo lineal</a:t>
            </a:r>
            <a:endParaRPr/>
          </a:p>
          <a:p>
            <a:pPr indent="-228600" lvl="1" marL="6858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es-ES" sz="5000" u="sng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Segundo curso</a:t>
            </a:r>
            <a:r>
              <a:rPr lang="es-ES" sz="5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Dibujo topográfico</a:t>
            </a:r>
            <a:endParaRPr/>
          </a:p>
          <a:p>
            <a:pPr indent="-228600" lvl="1" marL="6858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lang="es-ES" sz="5000" u="sng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Tercer curso</a:t>
            </a:r>
            <a:r>
              <a:rPr lang="es-ES" sz="5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Topografía y Agricultura teórico-práctica</a:t>
            </a:r>
            <a:endParaRPr/>
          </a:p>
          <a:p>
            <a:pPr indent="0" lvl="1" marL="4572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4500">
              <a:solidFill>
                <a:srgbClr val="53813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0" marL="22860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ES" sz="5000">
                <a:latin typeface="Century Gothic"/>
                <a:ea typeface="Century Gothic"/>
                <a:cs typeface="Century Gothic"/>
                <a:sym typeface="Century Gothic"/>
              </a:rPr>
              <a:t>Se obtiene el título de </a:t>
            </a:r>
            <a:r>
              <a:rPr b="1" lang="es-ES" sz="5000">
                <a:latin typeface="Century Gothic"/>
                <a:ea typeface="Century Gothic"/>
                <a:cs typeface="Century Gothic"/>
                <a:sym typeface="Century Gothic"/>
              </a:rPr>
              <a:t>Perito Agrimensor y Tasador de Tierras</a:t>
            </a:r>
            <a:r>
              <a:rPr lang="es-ES" sz="5000"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5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5748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11" name="Google Shape;111;p3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3</a:t>
            </a:r>
            <a:endParaRPr/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667797" y="940527"/>
            <a:ext cx="3078698" cy="4911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>
            <p:ph idx="1" type="body"/>
          </p:nvPr>
        </p:nvSpPr>
        <p:spPr>
          <a:xfrm>
            <a:off x="707570" y="1229724"/>
            <a:ext cx="7511507" cy="3850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5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0" marL="22860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b="1"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1861: </a:t>
            </a:r>
            <a:r>
              <a:rPr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crean las cátedras de Agricultura en los Institutos.</a:t>
            </a:r>
            <a:endParaRPr sz="8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28600" lvl="0" marL="228600" rtl="0" algn="l">
              <a:lnSpc>
                <a:spcPct val="17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s-ES" sz="8000">
                <a:latin typeface="Century Gothic"/>
                <a:ea typeface="Century Gothic"/>
                <a:cs typeface="Century Gothic"/>
                <a:sym typeface="Century Gothic"/>
              </a:rPr>
              <a:t>1863-64: </a:t>
            </a:r>
            <a:r>
              <a:rPr lang="es-ES" sz="8000">
                <a:latin typeface="Century Gothic"/>
                <a:ea typeface="Century Gothic"/>
                <a:cs typeface="Century Gothic"/>
                <a:sym typeface="Century Gothic"/>
              </a:rPr>
              <a:t>comienzan los estudios de Aplicación a la Agricultura en nuestro instituto. </a:t>
            </a:r>
            <a:endParaRPr/>
          </a:p>
          <a:p>
            <a:pPr indent="-228600" lvl="0" marL="228600" rtl="0" algn="l">
              <a:lnSpc>
                <a:spcPct val="170000"/>
              </a:lnSpc>
              <a:spcBef>
                <a:spcPts val="1900"/>
              </a:spcBef>
              <a:spcAft>
                <a:spcPts val="0"/>
              </a:spcAft>
              <a:buClr>
                <a:srgbClr val="538135"/>
              </a:buClr>
              <a:buSzPct val="100000"/>
              <a:buChar char="•"/>
            </a:pPr>
            <a:r>
              <a:rPr b="1"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28 de Julio 1864: </a:t>
            </a:r>
            <a:r>
              <a:rPr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Catedrático </a:t>
            </a:r>
            <a:r>
              <a:rPr b="1"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Sr. D. Benito Ventué y Peralta, </a:t>
            </a:r>
            <a:r>
              <a:rPr lang="es-ES" sz="8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perito e ingeniero agrónomo, alumno de la Escuela Central de Agricultura.</a:t>
            </a:r>
            <a:endParaRPr/>
          </a:p>
          <a:p>
            <a:pPr indent="-165100" lvl="0" marL="228600" rtl="0" algn="l">
              <a:lnSpc>
                <a:spcPct val="90000"/>
              </a:lnSpc>
              <a:spcBef>
                <a:spcPts val="19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4000"/>
          </a:p>
          <a:p>
            <a:pPr indent="-1841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descr="Baturrillo de Paremiología: Ó Tratado de Frases Célebres, Apotegmas  Proverbiales y Refranes Con Aplicacíon Á las Ciencias y en Especial Á la ..." id="121" name="Google Shape;12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20594" y="857343"/>
            <a:ext cx="3098076" cy="4665776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4</a:t>
            </a:r>
            <a:endParaRPr/>
          </a:p>
        </p:txBody>
      </p:sp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4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"/>
          <p:cNvSpPr txBox="1"/>
          <p:nvPr>
            <p:ph idx="1" type="body"/>
          </p:nvPr>
        </p:nvSpPr>
        <p:spPr>
          <a:xfrm>
            <a:off x="762363" y="1022349"/>
            <a:ext cx="10896237" cy="4206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b="1" lang="es-ES" sz="192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Libros de texto </a:t>
            </a:r>
            <a:r>
              <a:rPr lang="es-ES" sz="192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Agricultura:</a:t>
            </a:r>
            <a:endParaRPr sz="9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lang="es-ES" sz="9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1863 a 1868 </a:t>
            </a:r>
            <a:r>
              <a:rPr lang="es-ES" sz="9600">
                <a:latin typeface="Century Gothic"/>
                <a:ea typeface="Century Gothic"/>
                <a:cs typeface="Century Gothic"/>
                <a:sym typeface="Century Gothic"/>
              </a:rPr>
              <a:t>D. Antonio Blanco Fernández. </a:t>
            </a:r>
            <a:r>
              <a:rPr lang="es-ES" sz="9600" u="sng">
                <a:latin typeface="Century Gothic"/>
                <a:ea typeface="Century Gothic"/>
                <a:cs typeface="Century Gothic"/>
                <a:sym typeface="Century Gothic"/>
              </a:rPr>
              <a:t>Manual de Agricultura</a:t>
            </a:r>
            <a:endParaRPr/>
          </a:p>
          <a:p>
            <a:pPr indent="0" lvl="1" marL="4572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lang="es-ES" sz="9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1868 a 1873 </a:t>
            </a:r>
            <a:r>
              <a:rPr lang="es-ES" sz="9600">
                <a:latin typeface="Century Gothic"/>
                <a:ea typeface="Century Gothic"/>
                <a:cs typeface="Century Gothic"/>
                <a:sym typeface="Century Gothic"/>
              </a:rPr>
              <a:t>D. Gaspar Molina Capell. </a:t>
            </a:r>
            <a:endParaRPr sz="9600" u="sng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1" marL="4572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lang="es-ES" sz="9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	De 1873 a 1878 </a:t>
            </a:r>
            <a:endParaRPr/>
          </a:p>
          <a:p>
            <a:pPr indent="0" lvl="1" marL="457200" rtl="0" algn="l">
              <a:lnSpc>
                <a:spcPct val="170000"/>
              </a:lnSpc>
              <a:spcBef>
                <a:spcPts val="500"/>
              </a:spcBef>
              <a:spcAft>
                <a:spcPts val="0"/>
              </a:spcAft>
              <a:buClr>
                <a:srgbClr val="538135"/>
              </a:buClr>
              <a:buSzPct val="100000"/>
              <a:buNone/>
            </a:pPr>
            <a:r>
              <a:rPr lang="es-ES" sz="9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	</a:t>
            </a:r>
            <a:r>
              <a:rPr lang="es-ES" sz="9600">
                <a:latin typeface="Century Gothic"/>
                <a:ea typeface="Century Gothic"/>
                <a:cs typeface="Century Gothic"/>
                <a:sym typeface="Century Gothic"/>
              </a:rPr>
              <a:t>D. Balbino Cortés y Morales. 				</a:t>
            </a:r>
            <a:endParaRPr b="0" sz="9600" u="sng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br>
              <a:rPr lang="es-ES">
                <a:latin typeface="Century Gothic"/>
                <a:ea typeface="Century Gothic"/>
                <a:cs typeface="Century Gothic"/>
                <a:sym typeface="Century Gothic"/>
              </a:rPr>
            </a:b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41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31" name="Google Shape;131;p5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5</a:t>
            </a:r>
            <a:endParaRPr/>
          </a:p>
        </p:txBody>
      </p:sp>
      <p:pic>
        <p:nvPicPr>
          <p:cNvPr id="132" name="Google Shape;13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5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5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350" y="3489151"/>
            <a:ext cx="2038975" cy="300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"/>
          <p:cNvSpPr txBox="1"/>
          <p:nvPr>
            <p:ph idx="1" type="body"/>
          </p:nvPr>
        </p:nvSpPr>
        <p:spPr>
          <a:xfrm>
            <a:off x="584199" y="575916"/>
            <a:ext cx="10375901" cy="27514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b="1" lang="es-ES" sz="4400">
                <a:latin typeface="Century Gothic"/>
                <a:ea typeface="Century Gothic"/>
                <a:cs typeface="Century Gothic"/>
                <a:sym typeface="Century Gothic"/>
              </a:rPr>
              <a:t>Libros de texto </a:t>
            </a:r>
            <a:r>
              <a:rPr lang="es-ES" sz="4400">
                <a:latin typeface="Century Gothic"/>
                <a:ea typeface="Century Gothic"/>
                <a:cs typeface="Century Gothic"/>
                <a:sym typeface="Century Gothic"/>
              </a:rPr>
              <a:t>de Agricultura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6</a:t>
            </a:r>
            <a:endParaRPr/>
          </a:p>
        </p:txBody>
      </p:sp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6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6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728" y="1778000"/>
            <a:ext cx="2876550" cy="383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/>
          <p:nvPr/>
        </p:nvSpPr>
        <p:spPr>
          <a:xfrm>
            <a:off x="584198" y="1885006"/>
            <a:ext cx="7835902" cy="3703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1877-78</a:t>
            </a:r>
            <a:r>
              <a:rPr lang="es-ES" sz="24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Agricultura Elemental en 2ª Enseñanza</a:t>
            </a:r>
            <a:endParaRPr/>
          </a:p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Impartida por D. Benito Ventué. </a:t>
            </a:r>
            <a:endParaRPr/>
          </a:p>
          <a:p>
            <a:pPr indent="0" lvl="1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Libro de texto elegido de </a:t>
            </a:r>
            <a:endParaRPr/>
          </a:p>
          <a:p>
            <a:pPr indent="0" lvl="1" marL="45720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sng" cap="none" strike="noStrike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D. José de Arce y D. Manuel Rodríguez Ayuso</a:t>
            </a:r>
            <a:r>
              <a:rPr b="0" i="0" lang="es-ES" sz="1800" u="none" cap="none" strike="noStrike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/>
          </a:p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1878-79</a:t>
            </a:r>
            <a:r>
              <a:rPr lang="es-ES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desaparecen los estudios aplicados a la agricultura </a:t>
            </a:r>
            <a:br>
              <a:rPr lang="es-E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endParaRPr sz="1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47800" y="889938"/>
            <a:ext cx="8382000" cy="5041519"/>
          </a:xfrm>
          <a:prstGeom prst="rect">
            <a:avLst/>
          </a:prstGeom>
          <a:noFill/>
          <a:ln cap="flat" cmpd="sng" w="28575">
            <a:solidFill>
              <a:srgbClr val="37562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3" name="Google Shape;153;p7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7</a:t>
            </a:r>
            <a:endParaRPr/>
          </a:p>
        </p:txBody>
      </p:sp>
      <p:pic>
        <p:nvPicPr>
          <p:cNvPr id="154" name="Google Shape;15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b="1" lang="es-ES" sz="3600"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</a:t>
            </a:r>
            <a:endParaRPr/>
          </a:p>
        </p:txBody>
      </p:sp>
      <p:pic>
        <p:nvPicPr>
          <p:cNvPr id="162" name="Google Shape;162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1958" l="5726" r="6307" t="8166"/>
          <a:stretch/>
        </p:blipFill>
        <p:spPr>
          <a:xfrm>
            <a:off x="959032" y="1379308"/>
            <a:ext cx="3812423" cy="5193528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 txBox="1"/>
          <p:nvPr/>
        </p:nvSpPr>
        <p:spPr>
          <a:xfrm>
            <a:off x="5070566" y="1930316"/>
            <a:ext cx="6712131" cy="32810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rgbClr val="538135"/>
                </a:solidFill>
                <a:latin typeface="Calibri"/>
                <a:ea typeface="Calibri"/>
                <a:cs typeface="Calibri"/>
                <a:sym typeface="Calibri"/>
              </a:rPr>
              <a:t>SALA 2: BIODIVERSIDAD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316 FRASCOS EN TOTAL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39 EN ESTANTES 1 Y 2: VIDRIO CON TAPÓN DE VIDRIO Y CARTELA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38 EN ESTANTES 3 Y 4: VIDRIO SOPLADO. INVERTIDOS CON TAPÓN DE CORCHO Y CARTELA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201 EN LOS ESTANTES DEL 5 A 10. VIDRIO CON TAPÓN DE CORCHO Y CARTELA</a:t>
            </a:r>
            <a:endParaRPr/>
          </a:p>
        </p:txBody>
      </p:sp>
      <p:sp>
        <p:nvSpPr>
          <p:cNvPr id="164" name="Google Shape;164;p8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8</a:t>
            </a:r>
            <a:endParaRPr/>
          </a:p>
        </p:txBody>
      </p:sp>
      <p:pic>
        <p:nvPicPr>
          <p:cNvPr id="165" name="Google Shape;16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8"/>
          <p:cNvPicPr preferRelativeResize="0"/>
          <p:nvPr/>
        </p:nvPicPr>
        <p:blipFill rotWithShape="1">
          <a:blip r:embed="rId5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38135"/>
              </a:buClr>
              <a:buSzPts val="3600"/>
              <a:buFont typeface="Century Gothic"/>
              <a:buNone/>
            </a:pPr>
            <a:r>
              <a:rPr b="1" lang="es-ES" sz="36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 SEMILLERO DEL MUSEO DEL PADRE SUÁREZ</a:t>
            </a:r>
            <a:endParaRPr/>
          </a:p>
        </p:txBody>
      </p:sp>
      <p:sp>
        <p:nvSpPr>
          <p:cNvPr id="173" name="Google Shape;173;p9"/>
          <p:cNvSpPr/>
          <p:nvPr/>
        </p:nvSpPr>
        <p:spPr>
          <a:xfrm>
            <a:off x="846717" y="2304035"/>
            <a:ext cx="6983651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53813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Curso 1871-72</a:t>
            </a:r>
            <a:r>
              <a:rPr b="1"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compran </a:t>
            </a:r>
            <a:r>
              <a:rPr lang="es-ES" sz="2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76 muestras de semillas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u="sng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Conservamos </a:t>
            </a:r>
            <a:r>
              <a:rPr lang="es-ES" sz="2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38 muestras </a:t>
            </a: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frascos de vidrio soplado invertidos, con tapón de corcho, estancos.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Cartela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BAYES Y SALLETES, tratantes de semillas y plantas.    Calle de Hortaleza 27, Madrid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Google Shape;174;p9"/>
          <p:cNvSpPr txBox="1"/>
          <p:nvPr/>
        </p:nvSpPr>
        <p:spPr>
          <a:xfrm>
            <a:off x="11416937" y="554559"/>
            <a:ext cx="3657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>
                <a:solidFill>
                  <a:srgbClr val="538135"/>
                </a:solidFill>
                <a:latin typeface="Century"/>
                <a:ea typeface="Century"/>
                <a:cs typeface="Century"/>
                <a:sym typeface="Century"/>
              </a:rPr>
              <a:t>9</a:t>
            </a:r>
            <a:endParaRPr/>
          </a:p>
        </p:txBody>
      </p:sp>
      <p:pic>
        <p:nvPicPr>
          <p:cNvPr id="175" name="Google Shape;17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2208" y="6051596"/>
            <a:ext cx="500220" cy="622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9"/>
          <p:cNvPicPr preferRelativeResize="0"/>
          <p:nvPr/>
        </p:nvPicPr>
        <p:blipFill rotWithShape="1">
          <a:blip r:embed="rId4">
            <a:alphaModFix/>
          </a:blip>
          <a:srcRect b="18864" l="0" r="0" t="0"/>
          <a:stretch/>
        </p:blipFill>
        <p:spPr>
          <a:xfrm>
            <a:off x="10399711" y="6008917"/>
            <a:ext cx="1792288" cy="67328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9"/>
          <p:cNvSpPr txBox="1"/>
          <p:nvPr/>
        </p:nvSpPr>
        <p:spPr>
          <a:xfrm>
            <a:off x="8219077" y="6096667"/>
            <a:ext cx="2308245" cy="552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r">
              <a:lnSpc>
                <a:spcPct val="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rgbClr val="375623"/>
              </a:buClr>
              <a:buSzPct val="100000"/>
              <a:buFont typeface="Arial"/>
              <a:buNone/>
            </a:pPr>
            <a:r>
              <a:rPr b="1" lang="es-ES" sz="1000">
                <a:solidFill>
                  <a:srgbClr val="375623"/>
                </a:solidFill>
                <a:latin typeface="Arial"/>
                <a:ea typeface="Arial"/>
                <a:cs typeface="Arial"/>
                <a:sym typeface="Arial"/>
              </a:rPr>
              <a:t>M. Adelaida Adarve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Museo de Ciencias</a:t>
            </a:r>
            <a:endParaRPr/>
          </a:p>
          <a:p>
            <a:pPr indent="0" lvl="0" marL="0" marR="0" rtl="0" algn="r">
              <a:lnSpc>
                <a:spcPct val="3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s-E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Instituto Histórico Padre Suárez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67838" y="1343709"/>
            <a:ext cx="4094259" cy="4639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2026-06-20T08:23:02Z</dcterms:created>
  <dc:creator>PSuarez</dc:creator>
</cp:coreProperties>
</file>