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8"/>
  </p:notesMasterIdLst>
  <p:handoutMasterIdLst>
    <p:handoutMasterId r:id="rId19"/>
  </p:handoutMasterIdLst>
  <p:sldIdLst>
    <p:sldId id="304" r:id="rId5"/>
    <p:sldId id="296" r:id="rId6"/>
    <p:sldId id="298" r:id="rId7"/>
    <p:sldId id="299" r:id="rId8"/>
    <p:sldId id="301" r:id="rId9"/>
    <p:sldId id="302" r:id="rId10"/>
    <p:sldId id="303" r:id="rId11"/>
    <p:sldId id="306" r:id="rId12"/>
    <p:sldId id="309" r:id="rId13"/>
    <p:sldId id="308" r:id="rId14"/>
    <p:sldId id="305" r:id="rId15"/>
    <p:sldId id="307" r:id="rId16"/>
    <p:sldId id="310" r:id="rId17"/>
  </p:sldIdLst>
  <p:sldSz cx="12188825" cy="6858000"/>
  <p:notesSz cx="6858000" cy="9144000"/>
  <p:defaultTextStyle>
    <a:defPPr rtl="0">
      <a:defRPr lang="es-ES"/>
    </a:defPPr>
    <a:lvl1pPr marL="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368" autoAdjust="0"/>
  </p:normalViewPr>
  <p:slideViewPr>
    <p:cSldViewPr>
      <p:cViewPr varScale="1">
        <p:scale>
          <a:sx n="60" d="100"/>
          <a:sy n="60" d="100"/>
        </p:scale>
        <p:origin x="840" y="44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97" d="100"/>
          <a:sy n="97" d="100"/>
        </p:scale>
        <p:origin x="286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es-ES" sz="1200"/>
            </a:lvl1pPr>
          </a:lstStyle>
          <a:p>
            <a:pPr rtl="0"/>
            <a:fld id="{9A2E74A0-39A8-4368-A3EB-7610ABD2F027}" type="datetime1">
              <a:rPr lang="es-ES" smtClean="0"/>
              <a:t>23/06/2026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es-ES" sz="1200"/>
            </a:lvl1pPr>
          </a:lstStyle>
          <a:p>
            <a:pPr rtl="0"/>
            <a:fld id="{01114579-D02A-4B51-B5DF-8EC449F77AC7}" type="slidenum">
              <a:rPr lang="es-ES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es-ES" sz="1200"/>
            </a:lvl1pPr>
          </a:lstStyle>
          <a:p>
            <a:fld id="{17A1734F-3221-419D-A13F-45867AD5F9DD}" type="datetime1">
              <a:rPr lang="es-ES" smtClean="0"/>
              <a:t>23/06/2026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es-ES"/>
            </a:defPPr>
          </a:lstStyle>
          <a:p>
            <a:pPr lvl="0" rtl="0"/>
            <a:r>
              <a:t>Haga clic para modificar los estilos de texto del patrón</a:t>
            </a:r>
          </a:p>
          <a:p>
            <a:pPr lvl="1" rtl="0"/>
            <a:r>
              <a:t>Segundo nivel</a:t>
            </a:r>
          </a:p>
          <a:p>
            <a:pPr lvl="2" rtl="0"/>
            <a:r>
              <a:t>Tercer nivel</a:t>
            </a:r>
          </a:p>
          <a:p>
            <a:pPr lvl="3" rtl="0"/>
            <a:r>
              <a:t>Cuarto nivel</a:t>
            </a:r>
          </a:p>
          <a:p>
            <a:pPr lvl="4" rtl="0"/>
            <a:r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es-ES" sz="1200"/>
            </a:lvl1pPr>
          </a:lstStyle>
          <a:p>
            <a:pPr rtl="0"/>
            <a:fld id="{C6074690-7256-4BB9-AC0F-97AEAE8CDEC2}" type="slidenum">
              <a:rPr lang="es-ES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074690-7256-4BB9-AC0F-97AEAE8CDEC2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8817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074690-7256-4BB9-AC0F-97AEAE8CDEC2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94148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074690-7256-4BB9-AC0F-97AEAE8CDEC2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8285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074690-7256-4BB9-AC0F-97AEAE8CDEC2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31774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074690-7256-4BB9-AC0F-97AEAE8CDEC2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1021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074690-7256-4BB9-AC0F-97AEAE8CDEC2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9820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074690-7256-4BB9-AC0F-97AEAE8CDEC2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0679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C6074690-7256-4BB9-AC0F-97AEAE8CDEC2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8676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074690-7256-4BB9-AC0F-97AEAE8CDEC2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7212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EBF2AB60-3F8C-B205-0E32-B5E61218EA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88825" cy="6858000"/>
          </a:xfrm>
          <a:custGeom>
            <a:avLst/>
            <a:gdLst>
              <a:gd name="connsiteX0" fmla="*/ 0 w 12188825"/>
              <a:gd name="connsiteY0" fmla="*/ 0 h 6858000"/>
              <a:gd name="connsiteX1" fmla="*/ 6080697 w 12188825"/>
              <a:gd name="connsiteY1" fmla="*/ 0 h 6858000"/>
              <a:gd name="connsiteX2" fmla="*/ 6080697 w 12188825"/>
              <a:gd name="connsiteY2" fmla="*/ 2898648 h 6858000"/>
              <a:gd name="connsiteX3" fmla="*/ 6108129 w 12188825"/>
              <a:gd name="connsiteY3" fmla="*/ 2898648 h 6858000"/>
              <a:gd name="connsiteX4" fmla="*/ 6108129 w 12188825"/>
              <a:gd name="connsiteY4" fmla="*/ 0 h 6858000"/>
              <a:gd name="connsiteX5" fmla="*/ 12188825 w 12188825"/>
              <a:gd name="connsiteY5" fmla="*/ 0 h 6858000"/>
              <a:gd name="connsiteX6" fmla="*/ 12188825 w 12188825"/>
              <a:gd name="connsiteY6" fmla="*/ 6858000 h 6858000"/>
              <a:gd name="connsiteX7" fmla="*/ 0 w 1218882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825" h="6858000">
                <a:moveTo>
                  <a:pt x="0" y="0"/>
                </a:moveTo>
                <a:lnTo>
                  <a:pt x="6080697" y="0"/>
                </a:lnTo>
                <a:lnTo>
                  <a:pt x="6080697" y="2898648"/>
                </a:lnTo>
                <a:lnTo>
                  <a:pt x="6108129" y="2898648"/>
                </a:lnTo>
                <a:lnTo>
                  <a:pt x="6108129" y="0"/>
                </a:lnTo>
                <a:lnTo>
                  <a:pt x="12188825" y="0"/>
                </a:lnTo>
                <a:lnTo>
                  <a:pt x="121888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lang="es-ES"/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15988" y="2743200"/>
            <a:ext cx="11356848" cy="1627632"/>
          </a:xfrm>
        </p:spPr>
        <p:txBody>
          <a:bodyPr rtlCol="0" anchor="b">
            <a:noAutofit/>
          </a:bodyPr>
          <a:lstStyle>
            <a:lvl1pPr algn="ctr">
              <a:lnSpc>
                <a:spcPct val="90000"/>
              </a:lnSpc>
              <a:defRPr lang="es-ES" sz="6600" b="0" cap="none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es-ES" dirty="0"/>
              <a:t>HAGA CLIC PARA MODIFICAR EL ESTILO DEL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380680" y="4901184"/>
            <a:ext cx="9427464" cy="987552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lang="es-ES" sz="240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lang="es-ES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es-ES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2E24B88-F571-25BB-4513-3A17217DC2E5}"/>
              </a:ext>
            </a:extLst>
          </p:cNvPr>
          <p:cNvSpPr/>
          <p:nvPr userDrawn="1"/>
        </p:nvSpPr>
        <p:spPr>
          <a:xfrm rot="5400000">
            <a:off x="4645088" y="1435608"/>
            <a:ext cx="2898648" cy="274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2397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contenid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17409" y="0"/>
            <a:ext cx="4471416" cy="6858000"/>
          </a:xfrm>
          <a:solidFill>
            <a:schemeClr val="accent1"/>
          </a:solidFill>
        </p:spPr>
        <p:txBody>
          <a:bodyPr rtlCol="0" anchor="t">
            <a:noAutofit/>
          </a:bodyPr>
          <a:lstStyle>
            <a:lvl1pPr marL="0" indent="0" algn="ctr">
              <a:buNone/>
              <a:defRPr lang="es-ES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>
            <a:noAutofit/>
          </a:bodyPr>
          <a:lstStyle>
            <a:defPPr>
              <a:defRPr lang="es-ES"/>
            </a:defPPr>
          </a:lstStyle>
          <a:p>
            <a:pPr rtl="0"/>
            <a:r>
              <a:rPr lang="es-ES"/>
              <a:t>LITERATURA CLÁSICA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es-ES"/>
            </a:defPPr>
          </a:lstStyle>
          <a:p>
            <a:pPr rtl="0"/>
            <a:fld id="{DF28FB93-0A08-4E7D-8E63-9EFA29F1E093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" y="3172968"/>
            <a:ext cx="5102352" cy="2029968"/>
          </a:xfrm>
        </p:spPr>
        <p:txBody>
          <a:bodyPr rtlCol="0">
            <a:noAutofit/>
          </a:bodyPr>
          <a:lstStyle>
            <a:lvl1pPr>
              <a:defRPr lang="es-ES" sz="1600"/>
            </a:lvl1pPr>
            <a:lvl2pPr>
              <a:defRPr lang="es-ES" sz="1600"/>
            </a:lvl2pPr>
            <a:lvl3pPr>
              <a:defRPr lang="es-ES" sz="1600"/>
            </a:lvl3pPr>
            <a:lvl4pPr>
              <a:defRPr lang="es-ES" sz="1600"/>
            </a:lvl4pPr>
            <a:lvl5pPr>
              <a:defRPr lang="es-ES" sz="16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6858000" cy="1700784"/>
          </a:xfrm>
        </p:spPr>
        <p:txBody>
          <a:bodyPr rtlCol="0">
            <a:noAutofit/>
          </a:bodyPr>
          <a:lstStyle>
            <a:defPPr>
              <a:defRPr lang="es-ES"/>
            </a:def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20058072-A976-BB1B-E73B-039CA4102FD7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2667000"/>
            <a:ext cx="7722689" cy="0"/>
          </a:xfrm>
          <a:prstGeom prst="lin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contenido 8">
            <a:extLst>
              <a:ext uri="{FF2B5EF4-FFF2-40B4-BE49-F238E27FC236}">
                <a16:creationId xmlns:a16="http://schemas.microsoft.com/office/drawing/2014/main" id="{A65D0A25-C9DB-7306-466C-DFD2401F85D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02168" y="3172968"/>
            <a:ext cx="3255264" cy="2688336"/>
          </a:xfrm>
        </p:spPr>
        <p:txBody>
          <a:bodyPr lIns="91440" tIns="0" rtlCol="0">
            <a:noAutofit/>
          </a:bodyPr>
          <a:lstStyle>
            <a:lvl1pPr marL="0" indent="0">
              <a:buNone/>
              <a:defRPr lang="es-ES" sz="2400" cap="all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0" indent="0">
              <a:spcBef>
                <a:spcPts val="1800"/>
              </a:spcBef>
              <a:buNone/>
              <a:defRPr lang="es-ES" sz="16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defRPr lang="es-ES" sz="1600"/>
            </a:lvl3pPr>
            <a:lvl4pPr>
              <a:defRPr lang="es-ES" sz="1600"/>
            </a:lvl4pPr>
            <a:lvl5pPr>
              <a:defRPr lang="es-ES" sz="16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242394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3DE998D3-1DC1-ED0C-84CE-D3710A6A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88825" cy="6858000"/>
          </a:xfrm>
          <a:custGeom>
            <a:avLst/>
            <a:gdLst>
              <a:gd name="connsiteX0" fmla="*/ 0 w 12188825"/>
              <a:gd name="connsiteY0" fmla="*/ 0 h 6858000"/>
              <a:gd name="connsiteX1" fmla="*/ 4341813 w 12188825"/>
              <a:gd name="connsiteY1" fmla="*/ 0 h 6858000"/>
              <a:gd name="connsiteX2" fmla="*/ 4341813 w 12188825"/>
              <a:gd name="connsiteY2" fmla="*/ 4745736 h 6858000"/>
              <a:gd name="connsiteX3" fmla="*/ 4369245 w 12188825"/>
              <a:gd name="connsiteY3" fmla="*/ 4745736 h 6858000"/>
              <a:gd name="connsiteX4" fmla="*/ 4369245 w 12188825"/>
              <a:gd name="connsiteY4" fmla="*/ 0 h 6858000"/>
              <a:gd name="connsiteX5" fmla="*/ 12188825 w 12188825"/>
              <a:gd name="connsiteY5" fmla="*/ 0 h 6858000"/>
              <a:gd name="connsiteX6" fmla="*/ 12188825 w 12188825"/>
              <a:gd name="connsiteY6" fmla="*/ 6858000 h 6858000"/>
              <a:gd name="connsiteX7" fmla="*/ 0 w 1218882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825" h="6858000">
                <a:moveTo>
                  <a:pt x="0" y="0"/>
                </a:moveTo>
                <a:lnTo>
                  <a:pt x="4341813" y="0"/>
                </a:lnTo>
                <a:lnTo>
                  <a:pt x="4341813" y="4745736"/>
                </a:lnTo>
                <a:lnTo>
                  <a:pt x="4369245" y="4745736"/>
                </a:lnTo>
                <a:lnTo>
                  <a:pt x="4369245" y="0"/>
                </a:lnTo>
                <a:lnTo>
                  <a:pt x="12188825" y="0"/>
                </a:lnTo>
                <a:lnTo>
                  <a:pt x="121888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lang="es-ES"/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0081" y="640080"/>
            <a:ext cx="3200400" cy="2084832"/>
          </a:xfrm>
        </p:spPr>
        <p:txBody>
          <a:bodyPr rtlCol="0" anchor="t">
            <a:noAutofit/>
          </a:bodyPr>
          <a:lstStyle>
            <a:lvl1pPr algn="l">
              <a:lnSpc>
                <a:spcPct val="90000"/>
              </a:lnSpc>
              <a:defRPr lang="es-ES" sz="4800" b="0" cap="none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5CAA1D0-9CC9-4F01-19B8-029FF0FF1254}"/>
              </a:ext>
            </a:extLst>
          </p:cNvPr>
          <p:cNvSpPr/>
          <p:nvPr userDrawn="1"/>
        </p:nvSpPr>
        <p:spPr>
          <a:xfrm rot="5400000">
            <a:off x="1982661" y="2359152"/>
            <a:ext cx="4745736" cy="274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35D20188-2858-4017-16C7-8D8B2EB783A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873753" y="850260"/>
            <a:ext cx="2276856" cy="711200"/>
          </a:xfrm>
        </p:spPr>
        <p:txBody>
          <a:bodyPr rtlCol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s-ES" sz="2400" b="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lang="es-ES" sz="2000" b="1"/>
            </a:lvl2pPr>
            <a:lvl3pPr marL="914400" indent="0">
              <a:buNone/>
              <a:defRPr lang="es-ES" sz="1800" b="1"/>
            </a:lvl3pPr>
            <a:lvl4pPr marL="1371600" indent="0">
              <a:buNone/>
              <a:defRPr lang="es-ES" sz="1600" b="1"/>
            </a:lvl4pPr>
            <a:lvl5pPr marL="1828800" indent="0">
              <a:buNone/>
              <a:defRPr lang="es-ES" sz="1600" b="1"/>
            </a:lvl5pPr>
            <a:lvl6pPr marL="2286000" indent="0">
              <a:buNone/>
              <a:defRPr lang="es-ES" sz="1600" b="1"/>
            </a:lvl6pPr>
            <a:lvl7pPr marL="2743200" indent="0">
              <a:buNone/>
              <a:defRPr lang="es-ES" sz="1600" b="1"/>
            </a:lvl7pPr>
            <a:lvl8pPr marL="3200400" indent="0">
              <a:buNone/>
              <a:defRPr lang="es-ES" sz="1600" b="1"/>
            </a:lvl8pPr>
            <a:lvl9pPr marL="3657600" indent="0">
              <a:buNone/>
              <a:defRPr lang="es-ES" sz="1600" b="1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Marcador de contenido 3">
            <a:extLst>
              <a:ext uri="{FF2B5EF4-FFF2-40B4-BE49-F238E27FC236}">
                <a16:creationId xmlns:a16="http://schemas.microsoft.com/office/drawing/2014/main" id="{3351FF95-77DF-46F6-7673-71454E42DC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73753" y="1380612"/>
            <a:ext cx="2276856" cy="131673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lang="es-ES" sz="16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400"/>
              </a:spcBef>
              <a:defRPr lang="es-ES" sz="1800"/>
            </a:lvl2pPr>
            <a:lvl3pPr>
              <a:lnSpc>
                <a:spcPct val="100000"/>
              </a:lnSpc>
              <a:spcBef>
                <a:spcPts val="400"/>
              </a:spcBef>
              <a:defRPr lang="es-ES" sz="1600"/>
            </a:lvl3pPr>
            <a:lvl4pPr>
              <a:lnSpc>
                <a:spcPct val="100000"/>
              </a:lnSpc>
              <a:spcBef>
                <a:spcPts val="400"/>
              </a:spcBef>
              <a:defRPr lang="es-ES" sz="1400"/>
            </a:lvl4pPr>
            <a:lvl5pPr>
              <a:lnSpc>
                <a:spcPct val="100000"/>
              </a:lnSpc>
              <a:spcBef>
                <a:spcPts val="400"/>
              </a:spcBef>
              <a:defRPr lang="es-ES" sz="1400"/>
            </a:lvl5pPr>
            <a:lvl6pPr>
              <a:defRPr lang="es-ES" sz="1400"/>
            </a:lvl6pPr>
            <a:lvl7pPr>
              <a:defRPr lang="es-ES" sz="1400"/>
            </a:lvl7pPr>
            <a:lvl8pPr>
              <a:defRPr lang="es-ES" sz="1400"/>
            </a:lvl8pPr>
            <a:lvl9pPr>
              <a:defRPr lang="es-ES" sz="1400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Marcador de texto 4">
            <a:extLst>
              <a:ext uri="{FF2B5EF4-FFF2-40B4-BE49-F238E27FC236}">
                <a16:creationId xmlns:a16="http://schemas.microsoft.com/office/drawing/2014/main" id="{D585749F-5840-3B72-40A1-A68404430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73753" y="2807076"/>
            <a:ext cx="2276856" cy="711200"/>
          </a:xfrm>
        </p:spPr>
        <p:txBody>
          <a:bodyPr rtlCol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s-ES" sz="2400" b="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lang="es-ES" sz="2000" b="1"/>
            </a:lvl2pPr>
            <a:lvl3pPr marL="914400" indent="0">
              <a:buNone/>
              <a:defRPr lang="es-ES" sz="1800" b="1"/>
            </a:lvl3pPr>
            <a:lvl4pPr marL="1371600" indent="0">
              <a:buNone/>
              <a:defRPr lang="es-ES" sz="1600" b="1"/>
            </a:lvl4pPr>
            <a:lvl5pPr marL="1828800" indent="0">
              <a:buNone/>
              <a:defRPr lang="es-ES" sz="1600" b="1"/>
            </a:lvl5pPr>
            <a:lvl6pPr marL="2286000" indent="0">
              <a:buNone/>
              <a:defRPr lang="es-ES" sz="1600" b="1"/>
            </a:lvl6pPr>
            <a:lvl7pPr marL="2743200" indent="0">
              <a:buNone/>
              <a:defRPr lang="es-ES" sz="1600" b="1"/>
            </a:lvl7pPr>
            <a:lvl8pPr marL="3200400" indent="0">
              <a:buNone/>
              <a:defRPr lang="es-ES" sz="1600" b="1"/>
            </a:lvl8pPr>
            <a:lvl9pPr marL="3657600" indent="0">
              <a:buNone/>
              <a:defRPr lang="es-ES" sz="1600" b="1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Marcador de contenido 5">
            <a:extLst>
              <a:ext uri="{FF2B5EF4-FFF2-40B4-BE49-F238E27FC236}">
                <a16:creationId xmlns:a16="http://schemas.microsoft.com/office/drawing/2014/main" id="{AA075B67-81C5-7714-2DF6-B942F80605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73753" y="3291708"/>
            <a:ext cx="2276856" cy="131673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lang="es-ES" sz="16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400"/>
              </a:spcBef>
              <a:defRPr lang="es-ES" sz="1800"/>
            </a:lvl2pPr>
            <a:lvl3pPr>
              <a:lnSpc>
                <a:spcPct val="100000"/>
              </a:lnSpc>
              <a:spcBef>
                <a:spcPts val="400"/>
              </a:spcBef>
              <a:defRPr lang="es-ES" sz="1600"/>
            </a:lvl3pPr>
            <a:lvl4pPr>
              <a:lnSpc>
                <a:spcPct val="100000"/>
              </a:lnSpc>
              <a:spcBef>
                <a:spcPts val="400"/>
              </a:spcBef>
              <a:defRPr lang="es-ES" sz="1400"/>
            </a:lvl4pPr>
            <a:lvl5pPr>
              <a:lnSpc>
                <a:spcPct val="100000"/>
              </a:lnSpc>
              <a:spcBef>
                <a:spcPts val="400"/>
              </a:spcBef>
              <a:defRPr lang="es-ES" sz="1400"/>
            </a:lvl5pPr>
            <a:lvl6pPr>
              <a:defRPr lang="es-ES" sz="1400"/>
            </a:lvl6pPr>
            <a:lvl7pPr>
              <a:defRPr lang="es-ES" sz="1400"/>
            </a:lvl7pPr>
            <a:lvl8pPr>
              <a:defRPr lang="es-ES" sz="1400"/>
            </a:lvl8pPr>
            <a:lvl9pPr>
              <a:defRPr lang="es-ES" sz="1400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3481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HAGA CLIC PARA MODIFICAR EL ESTILO DEL TÍTULO DEL PATRÓN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LITERATURA CLÁSICA</a:t>
            </a: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DF28FB93-0A08-4E7D-8E63-9EFA29F1E093}" type="slidenum">
              <a:rPr lang="es-ES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LITERATURA CLÁSICA</a:t>
            </a:r>
            <a:endParaRPr lang="es-ES" dirty="0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DF28FB93-0A08-4E7D-8E63-9EFA29F1E093}" type="slidenum">
              <a:rPr lang="es-ES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 anchor="b">
            <a:normAutofit/>
          </a:bodyPr>
          <a:lstStyle>
            <a:lvl1pPr algn="l">
              <a:defRPr lang="es-ES" sz="4800" b="0"/>
            </a:lvl1pPr>
          </a:lstStyle>
          <a:p>
            <a:pPr rtl="0"/>
            <a:r>
              <a:rPr lang="es-ES"/>
              <a:t>HAGA CLIC PARA MODIFICAR EL ESTILO DEL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>
              <a:defRPr lang="es-ES" sz="2400"/>
            </a:lvl1pPr>
            <a:lvl2pPr>
              <a:defRPr lang="es-ES" sz="2000"/>
            </a:lvl2pPr>
            <a:lvl3pPr>
              <a:defRPr lang="es-ES" sz="1800"/>
            </a:lvl3pPr>
            <a:lvl4pPr>
              <a:defRPr lang="es-ES" sz="1600"/>
            </a:lvl4pPr>
            <a:lvl5pPr>
              <a:defRPr lang="es-ES" sz="1600"/>
            </a:lvl5pPr>
            <a:lvl6pPr>
              <a:defRPr lang="es-ES" sz="1600"/>
            </a:lvl6pPr>
            <a:lvl7pPr>
              <a:defRPr lang="es-ES" sz="1600"/>
            </a:lvl7pPr>
            <a:lvl8pPr>
              <a:defRPr lang="es-ES" sz="1600" baseline="0"/>
            </a:lvl8pPr>
            <a:lvl9pPr>
              <a:defRPr lang="es-ES" sz="1600" baseline="0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>
              <a:spcBef>
                <a:spcPts val="1600"/>
              </a:spcBef>
              <a:buNone/>
              <a:defRPr lang="es-ES" sz="2000"/>
            </a:lvl1pPr>
            <a:lvl2pPr marL="457200" indent="0">
              <a:buNone/>
              <a:defRPr lang="es-ES" sz="1200"/>
            </a:lvl2pPr>
            <a:lvl3pPr marL="914400" indent="0">
              <a:buNone/>
              <a:defRPr lang="es-ES" sz="1000"/>
            </a:lvl3pPr>
            <a:lvl4pPr marL="1371600" indent="0">
              <a:buNone/>
              <a:defRPr lang="es-ES" sz="900"/>
            </a:lvl4pPr>
            <a:lvl5pPr marL="1828800" indent="0">
              <a:buNone/>
              <a:defRPr lang="es-ES" sz="900"/>
            </a:lvl5pPr>
            <a:lvl6pPr marL="2286000" indent="0">
              <a:buNone/>
              <a:defRPr lang="es-ES" sz="900"/>
            </a:lvl6pPr>
            <a:lvl7pPr marL="2743200" indent="0">
              <a:buNone/>
              <a:defRPr lang="es-ES" sz="900"/>
            </a:lvl7pPr>
            <a:lvl8pPr marL="3200400" indent="0">
              <a:buNone/>
              <a:defRPr lang="es-ES" sz="900"/>
            </a:lvl8pPr>
            <a:lvl9pPr marL="3657600" indent="0">
              <a:buNone/>
              <a:defRPr lang="es-ES" sz="900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LITERATURA CLÁSICA</a:t>
            </a:r>
            <a:endParaRPr lang="es-E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DF28FB93-0A08-4E7D-8E63-9EFA29F1E093}" type="slidenum">
              <a:rPr lang="es-ES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 anchor="b">
            <a:normAutofit/>
          </a:bodyPr>
          <a:lstStyle>
            <a:lvl1pPr algn="l">
              <a:defRPr lang="es-ES" sz="4800" b="0">
                <a:latin typeface="Book Antiqua" panose="02040602050305030304" pitchFamily="18" charset="0"/>
              </a:defRPr>
            </a:lvl1pPr>
          </a:lstStyle>
          <a:p>
            <a:pPr rtl="0"/>
            <a:r>
              <a:rPr lang="es-ES"/>
              <a:t>HAGA CLIC PARA MODIFICAR EL ESTILO DEL TÍTULO DEL PATRÓN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3" name="Marcador de posición de imagen 2" descr="Marcador de posición vacío para agregar una imagen. Haga clic en el marcador de posición y seleccione la imagen que desee agregar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lang="es-ES" sz="2400"/>
            </a:lvl1pPr>
            <a:lvl2pPr marL="457200" indent="0">
              <a:buNone/>
              <a:defRPr lang="es-ES" sz="2800"/>
            </a:lvl2pPr>
            <a:lvl3pPr marL="914400" indent="0">
              <a:buNone/>
              <a:defRPr lang="es-ES" sz="2400"/>
            </a:lvl3pPr>
            <a:lvl4pPr marL="1371600" indent="0">
              <a:buNone/>
              <a:defRPr lang="es-ES" sz="2000"/>
            </a:lvl4pPr>
            <a:lvl5pPr marL="1828800" indent="0">
              <a:buNone/>
              <a:defRPr lang="es-ES" sz="2000"/>
            </a:lvl5pPr>
            <a:lvl6pPr marL="2286000" indent="0">
              <a:buNone/>
              <a:defRPr lang="es-ES" sz="2000"/>
            </a:lvl6pPr>
            <a:lvl7pPr marL="2743200" indent="0">
              <a:buNone/>
              <a:defRPr lang="es-ES" sz="2000"/>
            </a:lvl7pPr>
            <a:lvl8pPr marL="3200400" indent="0">
              <a:buNone/>
              <a:defRPr lang="es-ES" sz="2000"/>
            </a:lvl8pPr>
            <a:lvl9pPr marL="3657600" indent="0">
              <a:buNone/>
              <a:defRPr lang="es-ES" sz="2000"/>
            </a:lvl9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>
              <a:spcBef>
                <a:spcPts val="1600"/>
              </a:spcBef>
              <a:buNone/>
              <a:defRPr lang="es-ES" sz="24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lang="es-ES" sz="1200"/>
            </a:lvl2pPr>
            <a:lvl3pPr marL="914400" indent="0">
              <a:buNone/>
              <a:defRPr lang="es-ES" sz="1000"/>
            </a:lvl3pPr>
            <a:lvl4pPr marL="1371600" indent="0">
              <a:buNone/>
              <a:defRPr lang="es-ES" sz="900"/>
            </a:lvl4pPr>
            <a:lvl5pPr marL="1828800" indent="0">
              <a:buNone/>
              <a:defRPr lang="es-ES" sz="900"/>
            </a:lvl5pPr>
            <a:lvl6pPr marL="2286000" indent="0">
              <a:buNone/>
              <a:defRPr lang="es-ES" sz="900"/>
            </a:lvl6pPr>
            <a:lvl7pPr marL="2743200" indent="0">
              <a:buNone/>
              <a:defRPr lang="es-ES" sz="900"/>
            </a:lvl7pPr>
            <a:lvl8pPr marL="3200400" indent="0">
              <a:buNone/>
              <a:defRPr lang="es-ES" sz="900"/>
            </a:lvl8pPr>
            <a:lvl9pPr marL="3657600" indent="0">
              <a:buNone/>
              <a:defRPr lang="es-ES" sz="900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LITERATURA CLÁSICA</a:t>
            </a:r>
            <a:endParaRPr lang="es-E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DF28FB93-0A08-4E7D-8E63-9EFA29F1E093}" type="slidenum">
              <a:rPr lang="es-ES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18577" y="0"/>
            <a:ext cx="4270248" cy="6858000"/>
          </a:xfr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 lang="es-ES"/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LITERATURA CLÁSICA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DF28FB93-0A08-4E7D-8E63-9EFA29F1E093}" type="slidenum">
              <a:rPr lang="es-ES" smtClean="0"/>
              <a:pPr rtl="0"/>
              <a:t>‹Nº›</a:t>
            </a:fld>
            <a:endParaRPr lang="es-ES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2AF402F-F8C6-E5B1-65C7-DFC0D8ED0878}"/>
              </a:ext>
            </a:extLst>
          </p:cNvPr>
          <p:cNvCxnSpPr>
            <a:cxnSpLocks/>
          </p:cNvCxnSpPr>
          <p:nvPr userDrawn="1"/>
        </p:nvCxnSpPr>
        <p:spPr>
          <a:xfrm>
            <a:off x="1522413" y="2743200"/>
            <a:ext cx="0" cy="4114800"/>
          </a:xfrm>
          <a:prstGeom prst="lin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28800" y="2743200"/>
            <a:ext cx="5102352" cy="2157984"/>
          </a:xfrm>
        </p:spPr>
        <p:txBody>
          <a:bodyPr rtlCol="0">
            <a:normAutofit/>
          </a:bodyPr>
          <a:lstStyle>
            <a:lvl1pPr>
              <a:defRPr lang="es-ES" sz="1600"/>
            </a:lvl1pPr>
            <a:lvl2pPr>
              <a:defRPr lang="es-ES" sz="1600"/>
            </a:lvl2pPr>
            <a:lvl3pPr>
              <a:defRPr lang="es-ES" sz="1600"/>
            </a:lvl3pPr>
            <a:lvl4pPr>
              <a:defRPr lang="es-ES" sz="1600"/>
            </a:lvl4pPr>
            <a:lvl5pPr>
              <a:defRPr lang="es-ES" sz="16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6858000" cy="1700784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5391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 lang="es-ES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es-ES"/>
              <a:t>LITERATURA CLÁSICA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es-ES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DF28FB93-0A08-4E7D-8E63-9EFA29F1E093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20660" y="2386584"/>
            <a:ext cx="9747504" cy="4014216"/>
          </a:xfrm>
        </p:spPr>
        <p:txBody>
          <a:bodyPr rtlCol="0">
            <a:normAutofit/>
          </a:bodyPr>
          <a:lstStyle>
            <a:lvl1pPr>
              <a:defRPr lang="es-ES" sz="1600"/>
            </a:lvl1pPr>
            <a:lvl2pPr>
              <a:defRPr lang="es-ES" sz="1600"/>
            </a:lvl2pPr>
            <a:lvl3pPr>
              <a:defRPr lang="es-ES" sz="1600"/>
            </a:lvl3pPr>
            <a:lvl4pPr>
              <a:defRPr lang="es-ES" sz="1600"/>
            </a:lvl4pPr>
            <a:lvl5pPr>
              <a:defRPr lang="es-ES" sz="16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EE196DA-ED88-0EDC-A28F-7426416C0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660" y="640080"/>
            <a:ext cx="9747504" cy="1625600"/>
          </a:xfrm>
        </p:spPr>
        <p:txBody>
          <a:bodyPr rtlCol="0"/>
          <a:lstStyle>
            <a:lvl1pPr algn="ctr">
              <a:defRPr lang="es-ES"/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3046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dos contenid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355848" cy="6858000"/>
          </a:xfr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 lang="es-ES"/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LITERATURA CLÁSICA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DF28FB93-0A08-4E7D-8E63-9EFA29F1E093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78808" y="2862072"/>
            <a:ext cx="7397496" cy="1572768"/>
          </a:xfrm>
        </p:spPr>
        <p:txBody>
          <a:bodyPr rtlCol="0">
            <a:normAutofit/>
          </a:bodyPr>
          <a:lstStyle>
            <a:lvl1pPr>
              <a:defRPr lang="es-ES" sz="1600"/>
            </a:lvl1pPr>
            <a:lvl2pPr>
              <a:defRPr lang="es-ES" sz="1600"/>
            </a:lvl2pPr>
            <a:lvl3pPr>
              <a:defRPr lang="es-ES" sz="1600"/>
            </a:lvl3pPr>
            <a:lvl4pPr>
              <a:defRPr lang="es-ES" sz="1600"/>
            </a:lvl4pPr>
            <a:lvl5pPr>
              <a:defRPr lang="es-ES" sz="16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8808" y="640080"/>
            <a:ext cx="7397496" cy="1773936"/>
          </a:xfrm>
        </p:spPr>
        <p:txBody>
          <a:bodyPr rtlCol="0" anchor="t" anchorCtr="0"/>
          <a:lstStyle>
            <a:defPPr>
              <a:defRPr lang="es-ES"/>
            </a:def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2" name="Marcador de contenido 8">
            <a:extLst>
              <a:ext uri="{FF2B5EF4-FFF2-40B4-BE49-F238E27FC236}">
                <a16:creationId xmlns:a16="http://schemas.microsoft.com/office/drawing/2014/main" id="{D5E17843-7672-6C71-1608-D794830CE89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60520" y="4846320"/>
            <a:ext cx="7397496" cy="1170432"/>
          </a:xfrm>
        </p:spPr>
        <p:txBody>
          <a:bodyPr rtlCol="0">
            <a:noAutofit/>
          </a:bodyPr>
          <a:lstStyle>
            <a:lvl1pPr>
              <a:spcBef>
                <a:spcPts val="1200"/>
              </a:spcBef>
              <a:defRPr lang="es-ES" sz="1200"/>
            </a:lvl1pPr>
            <a:lvl2pPr>
              <a:spcBef>
                <a:spcPts val="1200"/>
              </a:spcBef>
              <a:defRPr lang="es-ES" sz="1200"/>
            </a:lvl2pPr>
            <a:lvl3pPr>
              <a:spcBef>
                <a:spcPts val="1200"/>
              </a:spcBef>
              <a:defRPr lang="es-ES" sz="1200"/>
            </a:lvl3pPr>
            <a:lvl4pPr>
              <a:spcBef>
                <a:spcPts val="1200"/>
              </a:spcBef>
              <a:defRPr lang="es-ES" sz="1200"/>
            </a:lvl4pPr>
            <a:lvl5pPr>
              <a:spcBef>
                <a:spcPts val="1200"/>
              </a:spcBef>
              <a:defRPr lang="es-ES" sz="12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27717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dos contenidos e image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15400" y="0"/>
            <a:ext cx="2587752" cy="6858000"/>
          </a:xfr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 lang="es-ES"/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LITERATURA CLÁSICA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DF28FB93-0A08-4E7D-8E63-9EFA29F1E093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" y="2679192"/>
            <a:ext cx="7242048" cy="1170432"/>
          </a:xfrm>
        </p:spPr>
        <p:txBody>
          <a:bodyPr rtlCol="0">
            <a:noAutofit/>
          </a:bodyPr>
          <a:lstStyle>
            <a:lvl1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lang="es-ES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lang="es-ES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lang="es-ES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lang="es-ES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lang="es-ES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6858000" cy="1700784"/>
          </a:xfrm>
        </p:spPr>
        <p:txBody>
          <a:bodyPr rtlCol="0"/>
          <a:lstStyle>
            <a:lvl1pPr>
              <a:defRPr lang="es-ES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2" name="Marcador de contenido 8">
            <a:extLst>
              <a:ext uri="{FF2B5EF4-FFF2-40B4-BE49-F238E27FC236}">
                <a16:creationId xmlns:a16="http://schemas.microsoft.com/office/drawing/2014/main" id="{7856CD97-B46D-FEB2-B35C-2890C62DB54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0080" y="4059936"/>
            <a:ext cx="7242048" cy="2130552"/>
          </a:xfrm>
        </p:spPr>
        <p:txBody>
          <a:bodyPr rtlCol="0">
            <a:normAutofit/>
          </a:bodyPr>
          <a:lstStyle>
            <a:lvl1pPr>
              <a:buClr>
                <a:schemeClr val="accent2">
                  <a:lumMod val="20000"/>
                  <a:lumOff val="80000"/>
                </a:schemeClr>
              </a:buClr>
              <a:defRPr lang="es-ES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>
              <a:buClr>
                <a:schemeClr val="accent2">
                  <a:lumMod val="20000"/>
                  <a:lumOff val="80000"/>
                </a:schemeClr>
              </a:buClr>
              <a:defRPr lang="es-ES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buClr>
                <a:schemeClr val="accent2">
                  <a:lumMod val="20000"/>
                  <a:lumOff val="80000"/>
                </a:schemeClr>
              </a:buClr>
              <a:defRPr lang="es-ES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buClr>
                <a:schemeClr val="accent2">
                  <a:lumMod val="20000"/>
                  <a:lumOff val="80000"/>
                </a:schemeClr>
              </a:buClr>
              <a:defRPr lang="es-ES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buClr>
                <a:schemeClr val="accent2">
                  <a:lumMod val="20000"/>
                  <a:lumOff val="80000"/>
                </a:schemeClr>
              </a:buClr>
              <a:defRPr lang="es-ES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59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8157CF4D-A5B0-F63D-3033-42520894BF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88825" cy="6858000"/>
          </a:xfrm>
          <a:custGeom>
            <a:avLst/>
            <a:gdLst>
              <a:gd name="connsiteX0" fmla="*/ 4759389 w 12188825"/>
              <a:gd name="connsiteY0" fmla="*/ 4787265 h 6858000"/>
              <a:gd name="connsiteX1" fmla="*/ 4759389 w 12188825"/>
              <a:gd name="connsiteY1" fmla="*/ 4814697 h 6858000"/>
              <a:gd name="connsiteX2" fmla="*/ 7429437 w 12188825"/>
              <a:gd name="connsiteY2" fmla="*/ 4814697 h 6858000"/>
              <a:gd name="connsiteX3" fmla="*/ 7429437 w 12188825"/>
              <a:gd name="connsiteY3" fmla="*/ 4787265 h 6858000"/>
              <a:gd name="connsiteX4" fmla="*/ 0 w 12188825"/>
              <a:gd name="connsiteY4" fmla="*/ 0 h 6858000"/>
              <a:gd name="connsiteX5" fmla="*/ 12188825 w 12188825"/>
              <a:gd name="connsiteY5" fmla="*/ 0 h 6858000"/>
              <a:gd name="connsiteX6" fmla="*/ 12188825 w 12188825"/>
              <a:gd name="connsiteY6" fmla="*/ 6858000 h 6858000"/>
              <a:gd name="connsiteX7" fmla="*/ 0 w 1218882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825" h="6858000">
                <a:moveTo>
                  <a:pt x="4759389" y="4787265"/>
                </a:moveTo>
                <a:lnTo>
                  <a:pt x="4759389" y="4814697"/>
                </a:lnTo>
                <a:lnTo>
                  <a:pt x="7429437" y="4814697"/>
                </a:lnTo>
                <a:lnTo>
                  <a:pt x="7429437" y="4787265"/>
                </a:lnTo>
                <a:close/>
                <a:moveTo>
                  <a:pt x="0" y="0"/>
                </a:moveTo>
                <a:lnTo>
                  <a:pt x="12188825" y="0"/>
                </a:lnTo>
                <a:lnTo>
                  <a:pt x="121888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lang="es-ES"/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15988" y="3657600"/>
            <a:ext cx="11356848" cy="941832"/>
          </a:xfrm>
        </p:spPr>
        <p:txBody>
          <a:bodyPr rtlCol="0" anchor="t">
            <a:normAutofit/>
          </a:bodyPr>
          <a:lstStyle>
            <a:lvl1pPr algn="ctr">
              <a:lnSpc>
                <a:spcPct val="90000"/>
              </a:lnSpc>
              <a:defRPr lang="es-ES" sz="4800" b="0" cap="none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es-ES" dirty="0"/>
              <a:t>HAGA CLIC PARA MODIFICAR EL ESTILO DEL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380680" y="5129784"/>
            <a:ext cx="9427464" cy="987552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lang="es-ES" sz="240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lang="es-ES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es-ES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DDC6E071-6E0A-A6A5-AC43-072450B96555}"/>
              </a:ext>
            </a:extLst>
          </p:cNvPr>
          <p:cNvSpPr/>
          <p:nvPr userDrawn="1"/>
        </p:nvSpPr>
        <p:spPr>
          <a:xfrm>
            <a:off x="4237904" y="4787265"/>
            <a:ext cx="3708000" cy="274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A6CCC78F-07A7-7F5C-E67F-2CFC846E0DE1}"/>
              </a:ext>
            </a:extLst>
          </p:cNvPr>
          <p:cNvSpPr/>
          <p:nvPr userDrawn="1"/>
        </p:nvSpPr>
        <p:spPr>
          <a:xfrm>
            <a:off x="3813048" y="612648"/>
            <a:ext cx="7635240" cy="548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17" name="Marcador de posición de imagen 16">
            <a:extLst>
              <a:ext uri="{FF2B5EF4-FFF2-40B4-BE49-F238E27FC236}">
                <a16:creationId xmlns:a16="http://schemas.microsoft.com/office/drawing/2014/main" id="{5D7FFB3F-B685-7C31-5080-632B0441EA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906256" cy="6858000"/>
          </a:xfrm>
          <a:custGeom>
            <a:avLst/>
            <a:gdLst>
              <a:gd name="connsiteX0" fmla="*/ 0 w 8906256"/>
              <a:gd name="connsiteY0" fmla="*/ 0 h 6858000"/>
              <a:gd name="connsiteX1" fmla="*/ 8906256 w 8906256"/>
              <a:gd name="connsiteY1" fmla="*/ 0 h 6858000"/>
              <a:gd name="connsiteX2" fmla="*/ 8906256 w 8906256"/>
              <a:gd name="connsiteY2" fmla="*/ 612648 h 6858000"/>
              <a:gd name="connsiteX3" fmla="*/ 4945285 w 8906256"/>
              <a:gd name="connsiteY3" fmla="*/ 612648 h 6858000"/>
              <a:gd name="connsiteX4" fmla="*/ 3813048 w 8906256"/>
              <a:gd name="connsiteY4" fmla="*/ 612648 h 6858000"/>
              <a:gd name="connsiteX5" fmla="*/ 3813048 w 8906256"/>
              <a:gd name="connsiteY5" fmla="*/ 6099048 h 6858000"/>
              <a:gd name="connsiteX6" fmla="*/ 4945285 w 8906256"/>
              <a:gd name="connsiteY6" fmla="*/ 6099048 h 6858000"/>
              <a:gd name="connsiteX7" fmla="*/ 8906256 w 8906256"/>
              <a:gd name="connsiteY7" fmla="*/ 6099048 h 6858000"/>
              <a:gd name="connsiteX8" fmla="*/ 8906256 w 8906256"/>
              <a:gd name="connsiteY8" fmla="*/ 6858000 h 6858000"/>
              <a:gd name="connsiteX9" fmla="*/ 0 w 8906256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06256" h="6858000">
                <a:moveTo>
                  <a:pt x="0" y="0"/>
                </a:moveTo>
                <a:lnTo>
                  <a:pt x="8906256" y="0"/>
                </a:lnTo>
                <a:lnTo>
                  <a:pt x="8906256" y="612648"/>
                </a:lnTo>
                <a:lnTo>
                  <a:pt x="4945285" y="612648"/>
                </a:lnTo>
                <a:lnTo>
                  <a:pt x="3813048" y="612648"/>
                </a:lnTo>
                <a:lnTo>
                  <a:pt x="3813048" y="6099048"/>
                </a:lnTo>
                <a:lnTo>
                  <a:pt x="4945285" y="6099048"/>
                </a:lnTo>
                <a:lnTo>
                  <a:pt x="8906256" y="6099048"/>
                </a:lnTo>
                <a:lnTo>
                  <a:pt x="890625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lang="es-ES"/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LITERATURA CLÁSICA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DF28FB93-0A08-4E7D-8E63-9EFA29F1E093}" type="slidenum">
              <a:rPr lang="es-ES" smtClean="0"/>
              <a:pPr rtl="0"/>
              <a:t>‹Nº›</a:t>
            </a:fld>
            <a:endParaRPr lang="es-ES" dirty="0"/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21A4DAAA-F386-CC30-C391-320517CB5974}"/>
              </a:ext>
            </a:extLst>
          </p:cNvPr>
          <p:cNvCxnSpPr>
            <a:cxnSpLocks/>
          </p:cNvCxnSpPr>
          <p:nvPr userDrawn="1"/>
        </p:nvCxnSpPr>
        <p:spPr>
          <a:xfrm>
            <a:off x="4570412" y="3886200"/>
            <a:ext cx="687185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E89B1E0A-D5BC-6920-B6F6-E799F22323B0}"/>
              </a:ext>
            </a:extLst>
          </p:cNvPr>
          <p:cNvCxnSpPr>
            <a:cxnSpLocks/>
          </p:cNvCxnSpPr>
          <p:nvPr userDrawn="1"/>
        </p:nvCxnSpPr>
        <p:spPr>
          <a:xfrm>
            <a:off x="11444684" y="3886200"/>
            <a:ext cx="744141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9">
            <a:extLst>
              <a:ext uri="{FF2B5EF4-FFF2-40B4-BE49-F238E27FC236}">
                <a16:creationId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40" y="1389888"/>
            <a:ext cx="6327648" cy="2304288"/>
          </a:xfrm>
        </p:spPr>
        <p:txBody>
          <a:bodyPr rtlCol="0"/>
          <a:lstStyle>
            <a:lvl1pPr>
              <a:defRPr lang="es-ES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B4A24C6E-B46B-052B-14AF-08C705E55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0368" y="3813048"/>
            <a:ext cx="2112264" cy="711200"/>
          </a:xfrm>
        </p:spPr>
        <p:txBody>
          <a:bodyPr rtlCol="0"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s-ES" sz="1600" b="1" cap="all" baseline="0"/>
            </a:lvl1pPr>
            <a:lvl2pPr marL="457200" indent="0">
              <a:buNone/>
              <a:defRPr lang="es-ES" sz="2000" b="1"/>
            </a:lvl2pPr>
            <a:lvl3pPr marL="914400" indent="0">
              <a:buNone/>
              <a:defRPr lang="es-ES" sz="1800" b="1"/>
            </a:lvl3pPr>
            <a:lvl4pPr marL="1371600" indent="0">
              <a:buNone/>
              <a:defRPr lang="es-ES" sz="1600" b="1"/>
            </a:lvl4pPr>
            <a:lvl5pPr marL="1828800" indent="0">
              <a:buNone/>
              <a:defRPr lang="es-ES" sz="1600" b="1"/>
            </a:lvl5pPr>
            <a:lvl6pPr marL="2286000" indent="0">
              <a:buNone/>
              <a:defRPr lang="es-ES" sz="1600" b="1"/>
            </a:lvl6pPr>
            <a:lvl7pPr marL="2743200" indent="0">
              <a:buNone/>
              <a:defRPr lang="es-ES" sz="1600" b="1"/>
            </a:lvl7pPr>
            <a:lvl8pPr marL="3200400" indent="0">
              <a:buNone/>
              <a:defRPr lang="es-ES" sz="1600" b="1"/>
            </a:lvl8pPr>
            <a:lvl9pPr marL="3657600" indent="0">
              <a:buNone/>
              <a:defRPr lang="es-ES" sz="1600" b="1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Marcador de contenido 3">
            <a:extLst>
              <a:ext uri="{FF2B5EF4-FFF2-40B4-BE49-F238E27FC236}">
                <a16:creationId xmlns:a16="http://schemas.microsoft.com/office/drawing/2014/main" id="{D803DA3C-F09E-61FF-139B-501447837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0368" y="4617720"/>
            <a:ext cx="1901952" cy="1316736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defRPr lang="es-ES" sz="1600"/>
            </a:lvl1pPr>
            <a:lvl2pPr>
              <a:lnSpc>
                <a:spcPct val="100000"/>
              </a:lnSpc>
              <a:spcBef>
                <a:spcPts val="400"/>
              </a:spcBef>
              <a:defRPr lang="es-ES" sz="1800"/>
            </a:lvl2pPr>
            <a:lvl3pPr>
              <a:lnSpc>
                <a:spcPct val="100000"/>
              </a:lnSpc>
              <a:spcBef>
                <a:spcPts val="400"/>
              </a:spcBef>
              <a:defRPr lang="es-ES" sz="1600"/>
            </a:lvl3pPr>
            <a:lvl4pPr>
              <a:lnSpc>
                <a:spcPct val="100000"/>
              </a:lnSpc>
              <a:spcBef>
                <a:spcPts val="400"/>
              </a:spcBef>
              <a:defRPr lang="es-ES" sz="1400"/>
            </a:lvl4pPr>
            <a:lvl5pPr>
              <a:lnSpc>
                <a:spcPct val="100000"/>
              </a:lnSpc>
              <a:spcBef>
                <a:spcPts val="400"/>
              </a:spcBef>
              <a:defRPr lang="es-ES" sz="1400"/>
            </a:lvl5pPr>
            <a:lvl6pPr>
              <a:defRPr lang="es-ES" sz="1400"/>
            </a:lvl6pPr>
            <a:lvl7pPr>
              <a:defRPr lang="es-ES" sz="1400"/>
            </a:lvl7pPr>
            <a:lvl8pPr>
              <a:defRPr lang="es-ES" sz="1400"/>
            </a:lvl8pPr>
            <a:lvl9pPr>
              <a:defRPr lang="es-ES" sz="1400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5" name="Marcador de texto 4">
            <a:extLst>
              <a:ext uri="{FF2B5EF4-FFF2-40B4-BE49-F238E27FC236}">
                <a16:creationId xmlns:a16="http://schemas.microsoft.com/office/drawing/2014/main" id="{8D23143E-34D4-7916-690C-3BE380588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74152" y="3813048"/>
            <a:ext cx="1901952" cy="711200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s-ES" sz="1600" b="1" cap="all" baseline="0"/>
            </a:lvl1pPr>
            <a:lvl2pPr marL="457200" indent="0">
              <a:buNone/>
              <a:defRPr lang="es-ES" sz="2000" b="1"/>
            </a:lvl2pPr>
            <a:lvl3pPr marL="914400" indent="0">
              <a:buNone/>
              <a:defRPr lang="es-ES" sz="1800" b="1"/>
            </a:lvl3pPr>
            <a:lvl4pPr marL="1371600" indent="0">
              <a:buNone/>
              <a:defRPr lang="es-ES" sz="1600" b="1"/>
            </a:lvl4pPr>
            <a:lvl5pPr marL="1828800" indent="0">
              <a:buNone/>
              <a:defRPr lang="es-ES" sz="1600" b="1"/>
            </a:lvl5pPr>
            <a:lvl6pPr marL="2286000" indent="0">
              <a:buNone/>
              <a:defRPr lang="es-ES" sz="1600" b="1"/>
            </a:lvl6pPr>
            <a:lvl7pPr marL="2743200" indent="0">
              <a:buNone/>
              <a:defRPr lang="es-ES" sz="1600" b="1"/>
            </a:lvl7pPr>
            <a:lvl8pPr marL="3200400" indent="0">
              <a:buNone/>
              <a:defRPr lang="es-ES" sz="1600" b="1"/>
            </a:lvl8pPr>
            <a:lvl9pPr marL="3657600" indent="0">
              <a:buNone/>
              <a:defRPr lang="es-ES" sz="1600" b="1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Marcador de contenido 5">
            <a:extLst>
              <a:ext uri="{FF2B5EF4-FFF2-40B4-BE49-F238E27FC236}">
                <a16:creationId xmlns:a16="http://schemas.microsoft.com/office/drawing/2014/main" id="{6FEC2F71-3E9B-0E18-C638-41C2B0C8D5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74152" y="4617720"/>
            <a:ext cx="1901952" cy="1316736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defRPr lang="es-ES" sz="1600"/>
            </a:lvl1pPr>
            <a:lvl2pPr>
              <a:lnSpc>
                <a:spcPct val="100000"/>
              </a:lnSpc>
              <a:spcBef>
                <a:spcPts val="400"/>
              </a:spcBef>
              <a:defRPr lang="es-ES" sz="1800"/>
            </a:lvl2pPr>
            <a:lvl3pPr>
              <a:lnSpc>
                <a:spcPct val="100000"/>
              </a:lnSpc>
              <a:spcBef>
                <a:spcPts val="400"/>
              </a:spcBef>
              <a:defRPr lang="es-ES" sz="1600"/>
            </a:lvl3pPr>
            <a:lvl4pPr>
              <a:lnSpc>
                <a:spcPct val="100000"/>
              </a:lnSpc>
              <a:spcBef>
                <a:spcPts val="400"/>
              </a:spcBef>
              <a:defRPr lang="es-ES" sz="1400"/>
            </a:lvl4pPr>
            <a:lvl5pPr>
              <a:lnSpc>
                <a:spcPct val="100000"/>
              </a:lnSpc>
              <a:spcBef>
                <a:spcPts val="400"/>
              </a:spcBef>
              <a:defRPr lang="es-ES" sz="1400"/>
            </a:lvl5pPr>
            <a:lvl6pPr>
              <a:defRPr lang="es-ES" sz="1400"/>
            </a:lvl6pPr>
            <a:lvl7pPr>
              <a:defRPr lang="es-ES" sz="1400"/>
            </a:lvl7pPr>
            <a:lvl8pPr>
              <a:defRPr lang="es-ES" sz="1400"/>
            </a:lvl8pPr>
            <a:lvl9pPr>
              <a:defRPr lang="es-ES" sz="1400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2654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4400" y="1444752"/>
            <a:ext cx="10360152" cy="4416552"/>
          </a:xfrm>
        </p:spPr>
        <p:txBody>
          <a:bodyPr lIns="91440" rIns="91440" rtlCol="0" anchor="t">
            <a:noAutofit/>
          </a:bodyPr>
          <a:lstStyle>
            <a:lvl1pPr algn="l">
              <a:lnSpc>
                <a:spcPct val="100000"/>
              </a:lnSpc>
              <a:defRPr lang="es-ES" sz="4000" b="0" cap="none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es-ES"/>
              <a:t>HAGA CLIC PARA EDITAR EL ESTILO DEL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543800" y="5495544"/>
            <a:ext cx="4494212" cy="484632"/>
          </a:xfrm>
        </p:spPr>
        <p:txBody>
          <a:bodyPr rtlCol="0" anchor="t">
            <a:noAutofit/>
          </a:bodyPr>
          <a:lstStyle>
            <a:lvl1pPr marL="0" indent="0" algn="l">
              <a:spcBef>
                <a:spcPts val="0"/>
              </a:spcBef>
              <a:buNone/>
              <a:defRPr lang="es-ES" sz="240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lang="es-ES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es-ES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7B62AAD-BDB5-5645-A722-E6A8180BB714}"/>
              </a:ext>
            </a:extLst>
          </p:cNvPr>
          <p:cNvCxnSpPr>
            <a:cxnSpLocks/>
          </p:cNvCxnSpPr>
          <p:nvPr userDrawn="1"/>
        </p:nvCxnSpPr>
        <p:spPr>
          <a:xfrm>
            <a:off x="7618412" y="6172200"/>
            <a:ext cx="4570413" cy="0"/>
          </a:xfrm>
          <a:prstGeom prst="line">
            <a:avLst/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44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gunt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CD3C4F48-5124-C46E-5828-45F6F65E000F}"/>
              </a:ext>
            </a:extLst>
          </p:cNvPr>
          <p:cNvCxnSpPr>
            <a:cxnSpLocks/>
          </p:cNvCxnSpPr>
          <p:nvPr userDrawn="1"/>
        </p:nvCxnSpPr>
        <p:spPr>
          <a:xfrm>
            <a:off x="0" y="6400800"/>
            <a:ext cx="12188825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0" y="0"/>
            <a:ext cx="2587752" cy="6858000"/>
          </a:xfr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 lang="es-ES"/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414016"/>
            <a:ext cx="7013448" cy="3374136"/>
          </a:xfrm>
        </p:spPr>
        <p:txBody>
          <a:bodyPr rtlCol="0"/>
          <a:lstStyle>
            <a:lvl1pPr>
              <a:defRPr lang="es-ES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36317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625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S"/>
            </a:defPPr>
          </a:lstStyle>
          <a:p>
            <a:pPr rtl="0"/>
            <a:r>
              <a:rPr lang="es-ES"/>
              <a:t>HAGA CLIC PARA EDITAR EL ESTILO DEL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218883" y="2362200"/>
            <a:ext cx="9751060" cy="3708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 rot="5400000">
            <a:off x="11183112" y="5413248"/>
            <a:ext cx="1298448" cy="219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s-ES" sz="800" cap="all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es-ES"/>
              <a:t>LITERATURA CLÁSICA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1565572" y="6245352"/>
            <a:ext cx="548640" cy="457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lang="es-ES" sz="300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1pPr>
          </a:lstStyle>
          <a:p>
            <a:pPr rtl="0"/>
            <a:fld id="{DF28FB93-0A08-4E7D-8E63-9EFA29F1E093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66" r:id="rId2"/>
    <p:sldLayoutId id="2147483767" r:id="rId3"/>
    <p:sldLayoutId id="2147483768" r:id="rId4"/>
    <p:sldLayoutId id="2147483769" r:id="rId5"/>
    <p:sldLayoutId id="2147483759" r:id="rId6"/>
    <p:sldLayoutId id="2147483770" r:id="rId7"/>
    <p:sldLayoutId id="2147483771" r:id="rId8"/>
    <p:sldLayoutId id="2147483772" r:id="rId9"/>
    <p:sldLayoutId id="2147483774" r:id="rId10"/>
    <p:sldLayoutId id="2147483775" r:id="rId11"/>
    <p:sldLayoutId id="2147483762" r:id="rId12"/>
    <p:sldLayoutId id="2147483763" r:id="rId13"/>
    <p:sldLayoutId id="2147483764" r:id="rId14"/>
    <p:sldLayoutId id="214748376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p15="http://schemas.microsoft.com/office/powerpoint/2012/main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lang="es-ES" sz="4800" kern="1200" cap="all" spc="100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50000"/>
          </a:schemeClr>
        </a:buClr>
        <a:buFont typeface="Arial" pitchFamily="34" charset="0"/>
        <a:buChar char="•"/>
        <a:defRPr lang="es-ES" sz="24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Gill Sans Light" panose="020B0302020104020203" pitchFamily="34" charset="-79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>
            <a:lumMod val="50000"/>
          </a:schemeClr>
        </a:buClr>
        <a:buFont typeface="Arial" pitchFamily="34" charset="0"/>
        <a:buChar char="•"/>
        <a:defRPr lang="es-ES" sz="20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Gill Sans Light" panose="020B0302020104020203" pitchFamily="34" charset="-79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>
            <a:lumMod val="50000"/>
          </a:schemeClr>
        </a:buClr>
        <a:buFont typeface="Arial" pitchFamily="34" charset="0"/>
        <a:buChar char="•"/>
        <a:defRPr lang="es-ES" sz="18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Gill Sans Light" panose="020B0302020104020203" pitchFamily="34" charset="-79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>
            <a:lumMod val="50000"/>
          </a:schemeClr>
        </a:buClr>
        <a:buFont typeface="Arial" pitchFamily="34" charset="0"/>
        <a:buChar char="•"/>
        <a:defRPr lang="es-ES" sz="16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Gill Sans Light" panose="020B0302020104020203" pitchFamily="34" charset="-79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>
            <a:lumMod val="50000"/>
          </a:schemeClr>
        </a:buClr>
        <a:buFont typeface="Arial" pitchFamily="34" charset="0"/>
        <a:buChar char="•"/>
        <a:defRPr lang="es-ES" sz="16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Gill Sans Light" panose="020B0302020104020203" pitchFamily="34" charset="-79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lang="es-ES"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lang="es-ES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lang="es-ES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lang="es-ES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rcador de posición de imagen 5" descr="Biblioteca de madera">
            <a:extLst>
              <a:ext uri="{FF2B5EF4-FFF2-40B4-BE49-F238E27FC236}">
                <a16:creationId xmlns:a16="http://schemas.microsoft.com/office/drawing/2014/main" id="{B2CFDBFB-F04E-9E7A-5F81-0667FBC143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40000"/>
                    </a14:imgEffect>
                    <a14:imgEffect>
                      <a14:brightnessContrast bright="-6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44A635A2-CC0C-270C-AC8A-59116BD6A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6000" dirty="0"/>
              <a:t>“EL VIAJE DE BARGALLÓ” </a:t>
            </a:r>
            <a:r>
              <a:rPr lang="es-ES" sz="1800" dirty="0"/>
              <a:t>FACSÍMIL Y ESTUDIOS DEL AULA-MUSEO SOBRE “UNA DIDÁCTICA CENTENARIA Y VIVA”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0E430ABE-5769-388C-63FF-B1EA6AB45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32212" y="4901184"/>
            <a:ext cx="7834808" cy="987552"/>
          </a:xfrm>
        </p:spPr>
        <p:txBody>
          <a:bodyPr rtlCol="0">
            <a:normAutofit fontScale="92500" lnSpcReduction="10000"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PROF. DR. MIGUEL MAYORAL MORAGA</a:t>
            </a:r>
          </a:p>
          <a:p>
            <a:pPr rtl="0"/>
            <a:r>
              <a:rPr lang="es-ES" dirty="0"/>
              <a:t>INSTITUTO HISTÓRICO “PROFESOR DOMÍNGUEZ ORTIZ” AZUQUECA DE HENARES (GUADALAJARA)</a:t>
            </a:r>
          </a:p>
        </p:txBody>
      </p:sp>
    </p:spTree>
    <p:extLst>
      <p:ext uri="{BB962C8B-B14F-4D97-AF65-F5344CB8AC3E}">
        <p14:creationId xmlns:p14="http://schemas.microsoft.com/office/powerpoint/2010/main" val="379645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1DE09C0-A685-3CC0-B14D-3EBD27133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48" y="640080"/>
            <a:ext cx="4104456" cy="6101288"/>
          </a:xfrm>
        </p:spPr>
        <p:txBody>
          <a:bodyPr/>
          <a:lstStyle/>
          <a:p>
            <a:r>
              <a:rPr lang="es-ES" sz="3200" dirty="0">
                <a:solidFill>
                  <a:schemeClr val="tx1"/>
                </a:solidFill>
              </a:rPr>
              <a:t>INSTRUMENTOS DEL SABER: ESCRITURA, DIBUJO Y MEMORIA. UN RECORRIDO HISTÓRICO Y TÉCNICO A PARTIR DE LAS COLECCIONES DEL AULA-MUSEO</a:t>
            </a:r>
            <a:br>
              <a:rPr lang="es-ES" sz="3200" dirty="0">
                <a:solidFill>
                  <a:schemeClr val="tx1"/>
                </a:solidFill>
              </a:rPr>
            </a:br>
            <a:r>
              <a:rPr lang="es-ES" sz="2000" dirty="0">
                <a:solidFill>
                  <a:schemeClr val="tx1"/>
                </a:solidFill>
              </a:rPr>
              <a:t>Ligazón simbólica: la continuidad docente de una familia y la del más histórico instrumento de docencia</a:t>
            </a:r>
            <a:endParaRPr lang="es-ES" sz="3200" dirty="0">
              <a:solidFill>
                <a:schemeClr val="tx1"/>
              </a:solidFill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0F7D359-013E-1B1C-E761-E0834B5EB8A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873753" y="850260"/>
            <a:ext cx="4389012" cy="711200"/>
          </a:xfrm>
        </p:spPr>
        <p:txBody>
          <a:bodyPr/>
          <a:lstStyle/>
          <a:p>
            <a:r>
              <a:rPr lang="es-ES" dirty="0"/>
              <a:t>DAVID ARBOLEDAS BRIHUEGA</a:t>
            </a:r>
          </a:p>
        </p:txBody>
      </p: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8ED3886F-F455-3814-55B2-FFD305AE1E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93" y="1381124"/>
            <a:ext cx="6499118" cy="4874338"/>
          </a:xfrm>
        </p:spPr>
      </p:pic>
    </p:spTree>
    <p:extLst>
      <p:ext uri="{BB962C8B-B14F-4D97-AF65-F5344CB8AC3E}">
        <p14:creationId xmlns:p14="http://schemas.microsoft.com/office/powerpoint/2010/main" val="52136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F19E83E-DABB-3B38-3F4C-554017758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24" y="692696"/>
            <a:ext cx="5814372" cy="1700784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3200" dirty="0"/>
              <a:t>AL ESTILO BARGALLIANO: TALLERES PARA PRIMARIA Y SECUNDARIA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C072D3-FB5F-DC02-A58C-DCF4B14ADF0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" y="3172968"/>
            <a:ext cx="5102352" cy="3640408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2000" dirty="0"/>
              <a:t>La observación y la experimentación son las bases educativas del profesor Bargalló. El laboratorio, el viaje didáctico, EL TALLER.</a:t>
            </a:r>
          </a:p>
          <a:p>
            <a:pPr rtl="0"/>
            <a:r>
              <a:rPr lang="es-ES" sz="2000" dirty="0"/>
              <a:t>“La tinta de Bargalló”: Taller para alumnado de Primaria; por Luis A. Moratilla </a:t>
            </a:r>
            <a:r>
              <a:rPr lang="es-ES" sz="2000" dirty="0" err="1"/>
              <a:t>Matellanes</a:t>
            </a:r>
            <a:endParaRPr lang="es-ES" sz="2000" dirty="0"/>
          </a:p>
          <a:p>
            <a:pPr rtl="0"/>
            <a:r>
              <a:rPr lang="es-ES" sz="2000" dirty="0"/>
              <a:t>Bargalló y sus “Nociones de Física y Química”: Taller para alumnado de Secundaria; Por Guillermo Montero Dombriz</a:t>
            </a:r>
          </a:p>
          <a:p>
            <a:pPr rtl="0"/>
            <a:r>
              <a:rPr lang="es-ES" sz="2000" dirty="0"/>
              <a:t>Otros talleres: Arqueología de la escritura: papiros y cerámica</a:t>
            </a:r>
          </a:p>
          <a:p>
            <a:pPr rtl="0"/>
            <a:endParaRPr lang="es-ES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E14A413-0513-598D-8B0D-A7D2796B95A1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¿QUÉ OPINA?</a:t>
            </a:r>
          </a:p>
          <a:p>
            <a:pPr lvl="1" rtl="0"/>
            <a:r>
              <a:rPr lang="es-ES" dirty="0"/>
              <a:t>¿Cree que la literatura clásica </a:t>
            </a:r>
            <a:br>
              <a:rPr lang="es-ES" dirty="0"/>
            </a:br>
            <a:r>
              <a:rPr lang="es-ES" dirty="0"/>
              <a:t>tiene un lugar importante en el sistema educativo actual?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94B1B529-A184-61C7-8DE0-7B1E70002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722689" y="2667000"/>
            <a:ext cx="3610099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arcador de pie de página 16">
            <a:extLst>
              <a:ext uri="{FF2B5EF4-FFF2-40B4-BE49-F238E27FC236}">
                <a16:creationId xmlns:a16="http://schemas.microsoft.com/office/drawing/2014/main" id="{CED170D9-A526-2BAC-C806-5B67059E2E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LITERATURA CLÁSICA</a:t>
            </a:r>
          </a:p>
        </p:txBody>
      </p:sp>
      <p:sp>
        <p:nvSpPr>
          <p:cNvPr id="18" name="Marcador de número de diapositiva 17">
            <a:extLst>
              <a:ext uri="{FF2B5EF4-FFF2-40B4-BE49-F238E27FC236}">
                <a16:creationId xmlns:a16="http://schemas.microsoft.com/office/drawing/2014/main" id="{DF21DF92-01F6-1E57-4DA8-7390DBFFB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DF28FB93-0A08-4E7D-8E63-9EFA29F1E093}" type="slidenum">
              <a:rPr lang="es-ES" smtClean="0"/>
              <a:pPr rtl="0"/>
              <a:t>11</a:t>
            </a:fld>
            <a:endParaRPr lang="es-ES" dirty="0"/>
          </a:p>
        </p:txBody>
      </p:sp>
      <p:pic>
        <p:nvPicPr>
          <p:cNvPr id="14" name="Marcador de posición de imagen 13">
            <a:extLst>
              <a:ext uri="{FF2B5EF4-FFF2-40B4-BE49-F238E27FC236}">
                <a16:creationId xmlns:a16="http://schemas.microsoft.com/office/drawing/2014/main" id="{FC5ED908-66D3-E3D6-BC08-2F21760B890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7" r="15807"/>
          <a:stretch>
            <a:fillRect/>
          </a:stretch>
        </p:blipFill>
        <p:spPr>
          <a:xfrm>
            <a:off x="5949950" y="0"/>
            <a:ext cx="6253163" cy="6858000"/>
          </a:xfrm>
        </p:spPr>
      </p:pic>
    </p:spTree>
    <p:extLst>
      <p:ext uri="{BB962C8B-B14F-4D97-AF65-F5344CB8AC3E}">
        <p14:creationId xmlns:p14="http://schemas.microsoft.com/office/powerpoint/2010/main" val="157848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 xmlns:adec="http://schemas.microsoft.com/office/drawing/2017/decorative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7ADC5350-842B-EDF4-CD68-F07DBEBD9C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109F54C-6054-20F3-8ADB-31206DF61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F28FB93-0A08-4E7D-8E63-9EFA29F1E093}" type="slidenum">
              <a:rPr lang="es-ES" smtClean="0"/>
              <a:pPr rtl="0"/>
              <a:t>12</a:t>
            </a:fld>
            <a:endParaRPr lang="es-ES" dirty="0"/>
          </a:p>
        </p:txBody>
      </p: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084FAC0A-D039-1286-8DD7-16712FBE208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63" b="14510"/>
          <a:stretch>
            <a:fillRect/>
          </a:stretch>
        </p:blipFill>
        <p:spPr>
          <a:xfrm>
            <a:off x="1341884" y="2724500"/>
            <a:ext cx="4752527" cy="4093462"/>
          </a:xfr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01AE1A7-4A09-04C3-0E5F-6D315EDD5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6858000" cy="1708800"/>
          </a:xfrm>
        </p:spPr>
        <p:txBody>
          <a:bodyPr/>
          <a:lstStyle/>
          <a:p>
            <a:r>
              <a:rPr lang="es-ES" sz="3600" dirty="0"/>
              <a:t>Guía didáctica: el viaje de Bargalló hoy, </a:t>
            </a:r>
            <a:r>
              <a:rPr lang="es-ES" sz="2000" dirty="0"/>
              <a:t>por Belén Lozano Duce y Miguel Mayoral Moraga</a:t>
            </a:r>
            <a:endParaRPr lang="es-ES" sz="3600" dirty="0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B0D85F36-94FC-25EC-C335-C1598DE9DA9A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917" y="3029052"/>
            <a:ext cx="4288400" cy="3216300"/>
          </a:xfrm>
        </p:spPr>
      </p:pic>
    </p:spTree>
    <p:extLst>
      <p:ext uri="{BB962C8B-B14F-4D97-AF65-F5344CB8AC3E}">
        <p14:creationId xmlns:p14="http://schemas.microsoft.com/office/powerpoint/2010/main" val="379139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5307B1B-12C1-8E4D-4C18-78D8270C1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F28FB93-0A08-4E7D-8E63-9EFA29F1E093}" type="slidenum">
              <a:rPr lang="es-ES" smtClean="0"/>
              <a:pPr rtl="0"/>
              <a:t>13</a:t>
            </a:fld>
            <a:endParaRPr lang="es-ES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FC39348E-E80D-7096-6A9B-C9230BE18A3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964" y="1369071"/>
            <a:ext cx="7272808" cy="5454606"/>
          </a:xfr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26B1D2C7-EEFC-7390-30C6-F8F3E8622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660" y="640080"/>
            <a:ext cx="8762184" cy="728991"/>
          </a:xfrm>
        </p:spPr>
        <p:txBody>
          <a:bodyPr/>
          <a:lstStyle/>
          <a:p>
            <a:r>
              <a:rPr lang="es-ES" dirty="0"/>
              <a:t>MUCHAS GRACIAS</a:t>
            </a:r>
          </a:p>
        </p:txBody>
      </p:sp>
    </p:spTree>
    <p:extLst>
      <p:ext uri="{BB962C8B-B14F-4D97-AF65-F5344CB8AC3E}">
        <p14:creationId xmlns:p14="http://schemas.microsoft.com/office/powerpoint/2010/main" val="182282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A297CFA-6E96-2C78-BAF9-FECDA0D2C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7130732" cy="1420768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4400" dirty="0"/>
              <a:t>Decíamos ayer…</a:t>
            </a:r>
            <a:br>
              <a:rPr lang="es-ES" sz="4400" dirty="0"/>
            </a:br>
            <a:r>
              <a:rPr lang="es-ES" sz="4400" dirty="0"/>
              <a:t>en </a:t>
            </a:r>
            <a:r>
              <a:rPr lang="es-ES" sz="4400" dirty="0" err="1"/>
              <a:t>mieres</a:t>
            </a:r>
            <a:endParaRPr lang="es-ES" sz="4400" dirty="0"/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54D06F93-BADF-B868-37D1-DA06AE928C1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413892" y="2204864"/>
            <a:ext cx="6430072" cy="4381341"/>
          </a:xfrm>
        </p:spPr>
        <p:txBody>
          <a:bodyPr rtlCol="0">
            <a:noAutofit/>
          </a:bodyPr>
          <a:lstStyle>
            <a:defPPr>
              <a:defRPr lang="es-ES"/>
            </a:defPPr>
          </a:lstStyle>
          <a:p>
            <a:pPr algn="just" rtl="0"/>
            <a:r>
              <a:rPr lang="es-ES" sz="2000" dirty="0"/>
              <a:t>Del excepcional trabajo científico-didáctico que desarrolló el profesor Bargalló en Guadalajara entre 1915 y 1937</a:t>
            </a:r>
          </a:p>
          <a:p>
            <a:pPr algn="just" rtl="0"/>
            <a:r>
              <a:rPr lang="es-ES" sz="2000" dirty="0"/>
              <a:t>De la enorme vinculación que tiene nuestra Aula-Museo, desde hace años, con la figura de Bargalló y su obra: Colecciones bibliográfica, fotográfica; mímesis del viaje, profesor honorífico…</a:t>
            </a:r>
          </a:p>
          <a:p>
            <a:pPr algn="just" rtl="0"/>
            <a:r>
              <a:rPr lang="es-ES" sz="2000" dirty="0"/>
              <a:t>Del origen de la “didáctica viajera”, a partir de la Institución Libre de Enseñanza, la Escuela Nueva…; con una pedagogía basada en la investigación del alumno y la motivación constante.</a:t>
            </a:r>
          </a:p>
          <a:p>
            <a:pPr algn="just" rtl="0"/>
            <a:r>
              <a:rPr lang="es-ES" sz="2000" dirty="0"/>
              <a:t>De la tipología de aquellos viajes de principios del siglo XX, y (como modelo) un libro de Bargalló: </a:t>
            </a:r>
            <a:r>
              <a:rPr lang="es-ES" sz="2000" i="1" dirty="0"/>
              <a:t>Paseos y excursiones escolares…, Guadalajara, 1934</a:t>
            </a:r>
            <a:endParaRPr lang="es-ES" sz="2000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68BBCF6-2B40-5520-5644-8B392D21C1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LITERATURA CLÁSICA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F406CB4-E4D5-97C2-AEE7-21F92E34E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DF28FB93-0A08-4E7D-8E63-9EFA29F1E093}" type="slidenum">
              <a:rPr lang="es-ES" smtClean="0"/>
              <a:pPr/>
              <a:t>2</a:t>
            </a:fld>
            <a:endParaRPr lang="es-ES" dirty="0"/>
          </a:p>
        </p:txBody>
      </p:sp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8449F26C-7E3F-333C-0A42-F60916DF0DA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1" r="27381"/>
          <a:stretch>
            <a:fillRect/>
          </a:stretch>
        </p:blipFill>
        <p:spPr>
          <a:xfrm>
            <a:off x="7918577" y="0"/>
            <a:ext cx="4270248" cy="6858000"/>
          </a:xfrm>
        </p:spPr>
      </p:pic>
    </p:spTree>
    <p:extLst>
      <p:ext uri="{BB962C8B-B14F-4D97-AF65-F5344CB8AC3E}">
        <p14:creationId xmlns:p14="http://schemas.microsoft.com/office/powerpoint/2010/main" val="177929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6F46FAC-1340-7933-3843-9D3028F2B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8807" y="627"/>
            <a:ext cx="7386765" cy="455712"/>
          </a:xfrm>
        </p:spPr>
        <p:txBody>
          <a:bodyPr rtlCol="0"/>
          <a:lstStyle>
            <a:defPPr>
              <a:defRPr lang="es-ES"/>
            </a:defPPr>
          </a:lstStyle>
          <a:p>
            <a:pPr algn="ctr" rtl="0"/>
            <a:r>
              <a:rPr lang="es-ES" sz="3200" dirty="0"/>
              <a:t>El facsímil</a:t>
            </a:r>
          </a:p>
        </p:txBody>
      </p:sp>
      <p:graphicFrame>
        <p:nvGraphicFramePr>
          <p:cNvPr id="6" name="Marcador de contenido 3">
            <a:extLst>
              <a:ext uri="{FF2B5EF4-FFF2-40B4-BE49-F238E27FC236}">
                <a16:creationId xmlns:a16="http://schemas.microsoft.com/office/drawing/2014/main" id="{3B6BD441-CBEA-CB84-5E19-E298C9C941DB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880989701"/>
              </p:ext>
            </p:extLst>
          </p:nvPr>
        </p:nvGraphicFramePr>
        <p:xfrm>
          <a:off x="3355848" y="496935"/>
          <a:ext cx="8763229" cy="636043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921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7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4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8179"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/>
                      <a:r>
                        <a:rPr lang="es-ES" sz="1600" b="0" i="0" noProof="0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ALUMNOS Y PROFESORES</a:t>
                      </a:r>
                    </a:p>
                  </a:txBody>
                  <a:tcPr marL="182880" anchor="ctr">
                    <a:lnL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 sz="1600" b="0" i="0" noProof="0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OBJETIVOS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 sz="1600" b="0" i="0" noProof="0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ESTRUCTURA DEL LIBRO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2782"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/>
                      <a:r>
                        <a:rPr lang="es-ES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“niños de las últimas secciones de una escuela unitaria de Humanes (Guadalajara)” </a:t>
                      </a:r>
                      <a:r>
                        <a:rPr lang="es-ES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(12-14 años)</a:t>
                      </a:r>
                      <a:endParaRPr lang="es-ES" sz="1200" b="0" i="0" noProof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Gill Sans" panose="020B0502020104020203" pitchFamily="34" charset="-79"/>
                      </a:endParaRPr>
                    </a:p>
                  </a:txBody>
                  <a:tcPr marL="18288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/>
                      <a:r>
                        <a:rPr lang="es-ES" sz="1800" b="1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Observar</a:t>
                      </a: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 paisaje distinto</a:t>
                      </a:r>
                    </a:p>
                    <a:p>
                      <a:pPr algn="l" rtl="0"/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Fenómenos geológicos</a:t>
                      </a:r>
                    </a:p>
                    <a:p>
                      <a:pPr algn="l" rtl="0"/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Asociaciones vegetales</a:t>
                      </a:r>
                    </a:p>
                    <a:p>
                      <a:pPr algn="l" rtl="0"/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Fósiles terreno secundario</a:t>
                      </a:r>
                    </a:p>
                    <a:p>
                      <a:pPr algn="l" rtl="0"/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Minas de hulla y hematites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marL="85725" indent="-85725" algn="l" rtl="0">
                        <a:buAutoNum type="romanUcParenR"/>
                      </a:pP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Fines generales: </a:t>
                      </a:r>
                    </a:p>
                    <a:p>
                      <a:pPr marL="0" indent="0" algn="l" rtl="0">
                        <a:buNone/>
                      </a:pP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- Estudio de la Naturaleza</a:t>
                      </a:r>
                    </a:p>
                    <a:p>
                      <a:pPr marL="0" indent="0" algn="l" rtl="0">
                        <a:buNone/>
                      </a:pP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- Objetivo *: Observación</a:t>
                      </a:r>
                    </a:p>
                    <a:p>
                      <a:pPr marL="0" indent="0" algn="l" rtl="0">
                        <a:buNone/>
                      </a:pP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- Excursiones extraordinarias </a:t>
                      </a:r>
                    </a:p>
                    <a:p>
                      <a:pPr marL="0" indent="0" algn="l" rtl="0">
                        <a:buNone/>
                      </a:pP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- Medios: Camping, colonias</a:t>
                      </a:r>
                    </a:p>
                    <a:p>
                      <a:pPr marL="0" indent="0" algn="l" rtl="0">
                        <a:buNone/>
                      </a:pP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II) Preparación de los paseos y excursiones: itinerarios:</a:t>
                      </a:r>
                    </a:p>
                    <a:p>
                      <a:pPr marL="0" indent="0" algn="l" rtl="0">
                        <a:buNone/>
                      </a:pP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- El maestro explorador</a:t>
                      </a:r>
                    </a:p>
                    <a:p>
                      <a:pPr marL="0" indent="0" algn="l" rtl="0">
                        <a:buNone/>
                      </a:pP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- Paseos versus excursiones</a:t>
                      </a:r>
                    </a:p>
                    <a:p>
                      <a:pPr marL="0" indent="0" algn="l" rtl="0">
                        <a:buNone/>
                      </a:pP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- Itinerario respecto “grado”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5354"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/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Modesto Bargalló </a:t>
                      </a:r>
                      <a:r>
                        <a:rPr lang="es-ES" sz="1800" b="0" i="0" noProof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Ardévol</a:t>
                      </a: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 (Guadalajara, 1915-1937)</a:t>
                      </a:r>
                    </a:p>
                  </a:txBody>
                  <a:tcPr marL="18288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 sz="1800" b="1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Científicos</a:t>
                      </a: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: especialmente geológicos y geográficos</a:t>
                      </a:r>
                    </a:p>
                    <a:p>
                      <a:pPr algn="ctr" rtl="0"/>
                      <a:r>
                        <a:rPr lang="es-ES" sz="1800" b="1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Pedagógicos</a:t>
                      </a: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: </a:t>
                      </a:r>
                      <a:r>
                        <a:rPr lang="es-ES" sz="18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didáctica de la experimentación</a:t>
                      </a:r>
                      <a:endParaRPr lang="es-ES" sz="1800" b="0" i="0" noProof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Gill Sans" panose="020B0502020104020203" pitchFamily="34" charset="-79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/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III) Material</a:t>
                      </a:r>
                    </a:p>
                    <a:p>
                      <a:pPr algn="l" rtl="0"/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- Científico (para Geología, Zoología, Botánica…)</a:t>
                      </a:r>
                    </a:p>
                    <a:p>
                      <a:pPr algn="l" rtl="0"/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- Equipo (traje, calzado, mochila, botiquín, tienda de campaña… pg. 47)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4123"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/>
                      <a:r>
                        <a:rPr lang="es-ES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Gill Sans" panose="020B0502020104020203"/>
                        </a:rPr>
                        <a:t>Juan Francisco Martínez Catalina (Humanes,1933-1960)</a:t>
                      </a:r>
                      <a:endParaRPr lang="es-ES" sz="1800" b="0" i="0" noProof="0" dirty="0">
                        <a:solidFill>
                          <a:schemeClr val="tx2">
                            <a:lumMod val="50000"/>
                          </a:schemeClr>
                        </a:solidFill>
                        <a:latin typeface="Gill Sans MT" panose="020B0502020104020203" pitchFamily="34" charset="0"/>
                        <a:cs typeface="Gill Sans" panose="020B0502020104020203"/>
                      </a:endParaRPr>
                    </a:p>
                  </a:txBody>
                  <a:tcPr marL="18288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 sz="1800" b="1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Mimetizar</a:t>
                      </a: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 la didáctica </a:t>
                      </a:r>
                      <a:r>
                        <a:rPr lang="es-ES" sz="1800" b="0" i="0" noProof="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bargalliana</a:t>
                      </a:r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. Sus alumnos vivos confirman su logro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 sz="1800" b="0" i="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Gill Sans" panose="020B0502020104020203" pitchFamily="34" charset="-79"/>
                        </a:rPr>
                        <a:t>IV) Realización: actividades por grados, recogida de ejemplares,  montaje tienda…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Marcador de número de diapositiva 15">
            <a:extLst>
              <a:ext uri="{FF2B5EF4-FFF2-40B4-BE49-F238E27FC236}">
                <a16:creationId xmlns:a16="http://schemas.microsoft.com/office/drawing/2014/main" id="{29AE97BE-9F33-81A3-2D36-C923C197D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DF28FB93-0A08-4E7D-8E63-9EFA29F1E093}" type="slidenum">
              <a:rPr lang="es-ES" smtClean="0"/>
              <a:pPr rtl="0"/>
              <a:t>3</a:t>
            </a:fld>
            <a:endParaRPr lang="es-ES" dirty="0"/>
          </a:p>
        </p:txBody>
      </p:sp>
      <p:pic>
        <p:nvPicPr>
          <p:cNvPr id="10" name="Marcador de posición de imagen 9">
            <a:extLst>
              <a:ext uri="{FF2B5EF4-FFF2-40B4-BE49-F238E27FC236}">
                <a16:creationId xmlns:a16="http://schemas.microsoft.com/office/drawing/2014/main" id="{498F48C7-D294-17A9-F348-596F06638EA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7" r="103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1659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CB6A135-BE1D-A6EC-7E22-1FF9021DF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69" y="127549"/>
            <a:ext cx="6001433" cy="859177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2800" dirty="0"/>
              <a:t>Ilustración DEL FACSÍMIL:</a:t>
            </a:r>
            <a:br>
              <a:rPr lang="es-ES" sz="2800" dirty="0"/>
            </a:br>
            <a:r>
              <a:rPr lang="es-ES" sz="2800" dirty="0"/>
              <a:t>sus dibujos y sus fotos</a:t>
            </a:r>
            <a:br>
              <a:rPr lang="es-ES" sz="44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endParaRPr lang="es-ES" sz="4400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48665E9-887D-0B51-12B2-54A50CA114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LITERATURA CLÁSICA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696A836-17BB-0246-BB76-7E07F4C9A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DF28FB93-0A08-4E7D-8E63-9EFA29F1E093}" type="slidenum">
              <a:rPr lang="es-ES" smtClean="0"/>
              <a:pPr rtl="0"/>
              <a:t>4</a:t>
            </a:fld>
            <a:endParaRPr lang="es-ES" dirty="0"/>
          </a:p>
        </p:txBody>
      </p:sp>
      <p:pic>
        <p:nvPicPr>
          <p:cNvPr id="13" name="Marcador de contenido 12">
            <a:extLst>
              <a:ext uri="{FF2B5EF4-FFF2-40B4-BE49-F238E27FC236}">
                <a16:creationId xmlns:a16="http://schemas.microsoft.com/office/drawing/2014/main" id="{416DA61B-C5CC-05DF-066F-428C4712DF71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658" y="1071563"/>
            <a:ext cx="3969144" cy="2778125"/>
          </a:xfrm>
        </p:spPr>
      </p:pic>
      <p:pic>
        <p:nvPicPr>
          <p:cNvPr id="29" name="Marcador de posición de imagen 28">
            <a:extLst>
              <a:ext uri="{FF2B5EF4-FFF2-40B4-BE49-F238E27FC236}">
                <a16:creationId xmlns:a16="http://schemas.microsoft.com/office/drawing/2014/main" id="{5CB439F6-7E26-4E32-5FDC-CB6407D969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" b="949"/>
          <a:stretch>
            <a:fillRect/>
          </a:stretch>
        </p:blipFill>
        <p:spPr>
          <a:xfrm>
            <a:off x="6742113" y="0"/>
            <a:ext cx="5372100" cy="6858000"/>
          </a:xfrm>
        </p:spPr>
      </p:pic>
      <p:pic>
        <p:nvPicPr>
          <p:cNvPr id="35" name="Marcador de contenido 34">
            <a:extLst>
              <a:ext uri="{FF2B5EF4-FFF2-40B4-BE49-F238E27FC236}">
                <a16:creationId xmlns:a16="http://schemas.microsoft.com/office/drawing/2014/main" id="{4E87C1D8-66FB-D1C3-0911-B56ADC3E8354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586" y="3933825"/>
            <a:ext cx="3727721" cy="2855322"/>
          </a:xfrm>
        </p:spPr>
      </p:pic>
    </p:spTree>
    <p:extLst>
      <p:ext uri="{BB962C8B-B14F-4D97-AF65-F5344CB8AC3E}">
        <p14:creationId xmlns:p14="http://schemas.microsoft.com/office/powerpoint/2010/main" val="239954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dgm="http://schemas.openxmlformats.org/drawingml/2006/diagram" xmlns:a14="http://schemas.microsoft.com/office/drawing/2010/main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2BEA8DE-04D5-227E-887B-F2D13183D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6180" y="803233"/>
            <a:ext cx="7200800" cy="736983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2400" b="1" dirty="0"/>
              <a:t>una didáctica centenaria y viva</a:t>
            </a:r>
            <a:br>
              <a:rPr lang="es-ES" sz="2400" b="1" dirty="0"/>
            </a:br>
            <a:r>
              <a:rPr lang="es-ES" sz="2000" b="1" dirty="0">
                <a:solidFill>
                  <a:schemeClr val="tx2"/>
                </a:solidFill>
              </a:rPr>
              <a:t>PRESENTACIÓN (Por Luis cortés Bargalló)</a:t>
            </a:r>
            <a:r>
              <a:rPr lang="es-ES" sz="2400" b="1" dirty="0"/>
              <a:t>     </a:t>
            </a:r>
          </a:p>
        </p:txBody>
      </p:sp>
      <p:pic>
        <p:nvPicPr>
          <p:cNvPr id="12" name="Marcador de contenido 11">
            <a:extLst>
              <a:ext uri="{FF2B5EF4-FFF2-40B4-BE49-F238E27FC236}">
                <a16:creationId xmlns:a16="http://schemas.microsoft.com/office/drawing/2014/main" id="{1C3116C2-7AE9-2B5E-C78E-BAC0A186C0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4" t="12359" r="18881"/>
          <a:stretch>
            <a:fillRect/>
          </a:stretch>
        </p:blipFill>
        <p:spPr>
          <a:xfrm>
            <a:off x="4691729" y="1562941"/>
            <a:ext cx="1645350" cy="2586139"/>
          </a:xfrm>
        </p:spPr>
      </p:pic>
      <p:pic>
        <p:nvPicPr>
          <p:cNvPr id="14" name="Marcador de contenido 13">
            <a:extLst>
              <a:ext uri="{FF2B5EF4-FFF2-40B4-BE49-F238E27FC236}">
                <a16:creationId xmlns:a16="http://schemas.microsoft.com/office/drawing/2014/main" id="{118355D9-900F-0E57-F209-EF598434DAA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6"/>
          <a:stretch>
            <a:fillRect/>
          </a:stretch>
        </p:blipFill>
        <p:spPr>
          <a:xfrm>
            <a:off x="7008880" y="1684233"/>
            <a:ext cx="3622035" cy="2104807"/>
          </a:xfrm>
        </p:spPr>
      </p:pic>
      <p:pic>
        <p:nvPicPr>
          <p:cNvPr id="10" name="Marcador de posición de imagen 9">
            <a:extLst>
              <a:ext uri="{FF2B5EF4-FFF2-40B4-BE49-F238E27FC236}">
                <a16:creationId xmlns:a16="http://schemas.microsoft.com/office/drawing/2014/main" id="{AC2B5D61-0177-5831-64B4-13DEAFE98F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r="2685"/>
          <a:stretch>
            <a:fillRect/>
          </a:stretch>
        </p:blipFill>
        <p:spPr/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20C68B89-A4FC-AA2C-B9C8-84E1593FF1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084" y="4077072"/>
            <a:ext cx="2247122" cy="184468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8E9A22-1413-82F9-534F-2EB451155A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" t="3954"/>
          <a:stretch>
            <a:fillRect/>
          </a:stretch>
        </p:blipFill>
        <p:spPr>
          <a:xfrm>
            <a:off x="7711992" y="3479223"/>
            <a:ext cx="2247122" cy="258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5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7A7CBB-EDAA-09CE-4A5C-C53A6284C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760693"/>
            <a:ext cx="10360152" cy="390055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Bargalló y los viajes didácticos del primer tercio del siglo XX</a:t>
            </a:r>
          </a:p>
        </p:txBody>
      </p:sp>
      <p:sp>
        <p:nvSpPr>
          <p:cNvPr id="8" name="Cuadro de texto 7">
            <a:extLst>
              <a:ext uri="{FF2B5EF4-FFF2-40B4-BE49-F238E27FC236}">
                <a16:creationId xmlns:a16="http://schemas.microsoft.com/office/drawing/2014/main" id="{EF423BD8-3ED5-AD20-2802-5FF760F6D0B4}"/>
              </a:ext>
            </a:extLst>
          </p:cNvPr>
          <p:cNvSpPr txBox="1"/>
          <p:nvPr/>
        </p:nvSpPr>
        <p:spPr>
          <a:xfrm>
            <a:off x="5446712" y="181919"/>
            <a:ext cx="1295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</a:lstStyle>
          <a:p>
            <a:pPr algn="ctr" rtl="0"/>
            <a:r>
              <a:rPr lang="es-ES" sz="10000">
                <a:solidFill>
                  <a:schemeClr val="accent1">
                    <a:lumMod val="60000"/>
                    <a:lumOff val="40000"/>
                  </a:schemeClr>
                </a:solidFill>
                <a:latin typeface="Gill Sans Ultra Bold" panose="020B0A02020104020203" pitchFamily="34" charset="77"/>
                <a:cs typeface="Gill Sans" panose="020B0502020104020203" pitchFamily="34" charset="-79"/>
              </a:rPr>
              <a:t>“</a:t>
            </a:r>
            <a:endParaRPr lang="es-ES" sz="10000" dirty="0">
              <a:solidFill>
                <a:schemeClr val="accent1">
                  <a:lumMod val="60000"/>
                  <a:lumOff val="40000"/>
                </a:schemeClr>
              </a:solidFill>
              <a:latin typeface="Gill Sans Ultra Bold" panose="020B0A02020104020203" pitchFamily="34" charset="77"/>
            </a:endParaRPr>
          </a:p>
        </p:txBody>
      </p:sp>
      <p:sp>
        <p:nvSpPr>
          <p:cNvPr id="9" name="Cuadro de texto 8">
            <a:extLst>
              <a:ext uri="{FF2B5EF4-FFF2-40B4-BE49-F238E27FC236}">
                <a16:creationId xmlns:a16="http://schemas.microsoft.com/office/drawing/2014/main" id="{8AD5136B-8400-9CD8-FF91-462F36E32965}"/>
              </a:ext>
            </a:extLst>
          </p:cNvPr>
          <p:cNvSpPr txBox="1"/>
          <p:nvPr/>
        </p:nvSpPr>
        <p:spPr>
          <a:xfrm>
            <a:off x="5446712" y="4675411"/>
            <a:ext cx="1295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</a:lstStyle>
          <a:p>
            <a:pPr algn="ctr" rtl="0"/>
            <a:r>
              <a:rPr lang="es-ES" sz="10000">
                <a:solidFill>
                  <a:schemeClr val="accent1">
                    <a:lumMod val="60000"/>
                    <a:lumOff val="40000"/>
                  </a:schemeClr>
                </a:solidFill>
                <a:latin typeface="Gill Sans Ultra Bold" panose="020B0A02020104020203" pitchFamily="34" charset="77"/>
                <a:cs typeface="Gill Sans" panose="020B0502020104020203" pitchFamily="34" charset="-79"/>
              </a:rPr>
              <a:t>”</a:t>
            </a:r>
            <a:endParaRPr lang="es-ES" sz="10000" dirty="0">
              <a:solidFill>
                <a:schemeClr val="accent1">
                  <a:lumMod val="60000"/>
                  <a:lumOff val="40000"/>
                </a:schemeClr>
              </a:solidFill>
              <a:latin typeface="Gill Sans Ultra Bold" panose="020B0A02020104020203" pitchFamily="34" charset="77"/>
            </a:endParaRP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9BCBCE6-550C-C9CD-4CC8-43B843BAE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2112" y="5495544"/>
            <a:ext cx="5295900" cy="669760"/>
          </a:xfrm>
        </p:spPr>
        <p:txBody>
          <a:bodyPr rtlCol="0">
            <a:noAutofit/>
          </a:bodyPr>
          <a:lstStyle>
            <a:defPPr>
              <a:defRPr lang="es-ES"/>
            </a:defPPr>
          </a:lstStyle>
          <a:p>
            <a:pPr rtl="0"/>
            <a:r>
              <a:rPr lang="es-ES" sz="2400" dirty="0">
                <a:solidFill>
                  <a:schemeClr val="accent4">
                    <a:lumMod val="75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Por Miguel Mayoral Moraga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2FA7279-41D4-B6DA-BC25-375D859DDB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13" y="3125503"/>
            <a:ext cx="4431792" cy="30998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044FBD3-2AA2-AF2E-5EDF-6EE4AE6A03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364" y="2504872"/>
            <a:ext cx="6094411" cy="298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27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9DBB63A-DF09-2F40-2A91-91C62E78F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64" y="1916832"/>
            <a:ext cx="7848872" cy="3871320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3600" dirty="0"/>
              <a:t>Modesto Bargalló </a:t>
            </a:r>
            <a:r>
              <a:rPr lang="es-ES" sz="3600" dirty="0" err="1"/>
              <a:t>ardévol</a:t>
            </a:r>
            <a:r>
              <a:rPr lang="es-ES" sz="3600" dirty="0"/>
              <a:t> (1894-1981), el profesor que impulsó la enseñanza experimental de la física y la química desde la historia de la ciencia</a:t>
            </a:r>
            <a:br>
              <a:rPr lang="es-ES" sz="3600" dirty="0"/>
            </a:br>
            <a:r>
              <a:rPr lang="es-ES" sz="2400" b="1" dirty="0">
                <a:solidFill>
                  <a:schemeClr val="accent5">
                    <a:lumMod val="75000"/>
                  </a:schemeClr>
                </a:solidFill>
              </a:rPr>
              <a:t>por Luis moreno </a:t>
            </a:r>
            <a:r>
              <a:rPr lang="es-ES" sz="2400" b="1" dirty="0" err="1">
                <a:solidFill>
                  <a:schemeClr val="accent5">
                    <a:lumMod val="75000"/>
                  </a:schemeClr>
                </a:solidFill>
              </a:rPr>
              <a:t>martínez</a:t>
            </a:r>
            <a:endParaRPr lang="es-ES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5" name="Marcador de posición de imagen 14">
            <a:extLst>
              <a:ext uri="{FF2B5EF4-FFF2-40B4-BE49-F238E27FC236}">
                <a16:creationId xmlns:a16="http://schemas.microsoft.com/office/drawing/2014/main" id="{BC97559D-04AC-0F55-F658-D1F3C84EBB5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4" r="15694"/>
          <a:stretch>
            <a:fillRect/>
          </a:stretch>
        </p:blipFill>
        <p:spPr>
          <a:xfrm>
            <a:off x="8039100" y="0"/>
            <a:ext cx="4032250" cy="6858000"/>
          </a:xfrm>
        </p:spPr>
      </p:pic>
    </p:spTree>
    <p:extLst>
      <p:ext uri="{BB962C8B-B14F-4D97-AF65-F5344CB8AC3E}">
        <p14:creationId xmlns:p14="http://schemas.microsoft.com/office/powerpoint/2010/main" val="369216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Marcador de posición de imagen 19" descr="Estatuas en la parte superior de un edificio">
            <a:extLst>
              <a:ext uri="{FF2B5EF4-FFF2-40B4-BE49-F238E27FC236}">
                <a16:creationId xmlns:a16="http://schemas.microsoft.com/office/drawing/2014/main" id="{A1AB49CF-A20A-C64A-C665-4B7DE9AD85B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12188825" cy="6858000"/>
          </a:xfr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7878276F-2C35-AA75-5D1D-B56CD313A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788" y="640080"/>
            <a:ext cx="3528392" cy="293293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4400" dirty="0"/>
              <a:t>Bargalló, fotógrafo científico</a:t>
            </a:r>
            <a:br>
              <a:rPr lang="es-ES" sz="4400" dirty="0"/>
            </a:br>
            <a:r>
              <a:rPr lang="es-ES" sz="3200" dirty="0">
                <a:solidFill>
                  <a:schemeClr val="accent4">
                    <a:lumMod val="50000"/>
                  </a:schemeClr>
                </a:solidFill>
              </a:rPr>
              <a:t>Por Miguel Mayoral Moraga</a:t>
            </a:r>
            <a:br>
              <a:rPr lang="es-ES" sz="4400" dirty="0"/>
            </a:br>
            <a:endParaRPr lang="es-ES" sz="4400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CBF924F-1A71-6C10-3632-77828D347DA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872336" y="379344"/>
            <a:ext cx="2518220" cy="711200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Origen de la investigación</a:t>
            </a:r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64A7F4E6-DBC7-219C-E24E-91B5E40142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3" y="229539"/>
            <a:ext cx="3822268" cy="3084272"/>
          </a:xfrm>
        </p:spPr>
      </p:pic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7EC7CF9-EBDD-A343-7CE2-A71832EA4C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398668" y="3661391"/>
            <a:ext cx="3318213" cy="487689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Tipología temática</a:t>
            </a:r>
          </a:p>
          <a:p>
            <a:pPr rtl="0"/>
            <a:endParaRPr lang="es-ES" dirty="0"/>
          </a:p>
        </p:txBody>
      </p:sp>
      <p:pic>
        <p:nvPicPr>
          <p:cNvPr id="18" name="Marcador de contenido 17">
            <a:extLst>
              <a:ext uri="{FF2B5EF4-FFF2-40B4-BE49-F238E27FC236}">
                <a16:creationId xmlns:a16="http://schemas.microsoft.com/office/drawing/2014/main" id="{166ECF84-8888-0462-A5A3-2D3AB3D9D8B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271" y="2276872"/>
            <a:ext cx="3420279" cy="4464496"/>
          </a:xfr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FA4531BD-3D44-B156-6A6A-0828EDFFB5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4" t="2993" r="284" b="67583"/>
          <a:stretch>
            <a:fillRect/>
          </a:stretch>
        </p:blipFill>
        <p:spPr>
          <a:xfrm>
            <a:off x="4591748" y="1504188"/>
            <a:ext cx="3005328" cy="113272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CC719938-7E2E-8E17-05B0-66D692A37F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7" b="13971"/>
          <a:stretch>
            <a:fillRect/>
          </a:stretch>
        </p:blipFill>
        <p:spPr>
          <a:xfrm>
            <a:off x="1679552" y="3510173"/>
            <a:ext cx="2920746" cy="3289511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EDC5545-8979-C49E-844A-84C34F5CA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" b="8031"/>
          <a:stretch>
            <a:fillRect/>
          </a:stretch>
        </p:blipFill>
        <p:spPr>
          <a:xfrm>
            <a:off x="7750850" y="4086495"/>
            <a:ext cx="3966031" cy="264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9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427DE13-0AE1-7E9C-0582-8DDF29201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F28FB93-0A08-4E7D-8E63-9EFA29F1E093}" type="slidenum">
              <a:rPr lang="es-ES" smtClean="0"/>
              <a:pPr rtl="0"/>
              <a:t>9</a:t>
            </a:fld>
            <a:endParaRPr lang="es-ES" dirty="0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89180A41-A04B-3280-AFF2-33062C95A012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596" y="2115807"/>
            <a:ext cx="3217568" cy="4586745"/>
          </a:xfr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59D0CC5D-B061-0F51-9247-619CFF58E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660" y="640080"/>
            <a:ext cx="9747504" cy="6062472"/>
          </a:xfrm>
        </p:spPr>
        <p:txBody>
          <a:bodyPr/>
          <a:lstStyle/>
          <a:p>
            <a:pPr algn="l"/>
            <a:r>
              <a:rPr lang="es-ES" sz="2900" dirty="0">
                <a:solidFill>
                  <a:schemeClr val="tx1"/>
                </a:solidFill>
              </a:rPr>
              <a:t>EMILIO GUINEA LÓPEZ: OTRO GRAN PROFESOR DE LA “GENERACIÓN ROTA” EN GUADALAJARA</a:t>
            </a:r>
            <a:br>
              <a:rPr lang="es-ES" sz="2900" dirty="0"/>
            </a:br>
            <a:r>
              <a:rPr lang="es-ES" sz="2400" b="1" dirty="0">
                <a:solidFill>
                  <a:schemeClr val="accent2"/>
                </a:solidFill>
              </a:rPr>
              <a:t>Por miguel mayoral y diego ladrón de Guevara</a:t>
            </a:r>
            <a:br>
              <a:rPr lang="es-ES" sz="2400" b="1" dirty="0">
                <a:solidFill>
                  <a:schemeClr val="accent2"/>
                </a:solidFill>
              </a:rPr>
            </a:br>
            <a:br>
              <a:rPr lang="es-ES" sz="2400" b="1" dirty="0">
                <a:solidFill>
                  <a:schemeClr val="accent2"/>
                </a:solidFill>
              </a:rPr>
            </a:br>
            <a:r>
              <a:rPr lang="es-ES" sz="2400" b="1" dirty="0">
                <a:solidFill>
                  <a:schemeClr val="accent6"/>
                </a:solidFill>
              </a:rPr>
              <a:t>- origen de este trabajo</a:t>
            </a:r>
            <a:br>
              <a:rPr lang="es-ES" sz="2400" b="1" dirty="0">
                <a:solidFill>
                  <a:schemeClr val="accent6"/>
                </a:solidFill>
              </a:rPr>
            </a:br>
            <a:r>
              <a:rPr lang="es-ES" sz="2400" b="1" dirty="0">
                <a:solidFill>
                  <a:schemeClr val="accent6"/>
                </a:solidFill>
              </a:rPr>
              <a:t>“La generación Rota”</a:t>
            </a:r>
            <a:br>
              <a:rPr lang="es-ES" sz="2400" b="1" dirty="0">
                <a:solidFill>
                  <a:schemeClr val="accent6"/>
                </a:solidFill>
              </a:rPr>
            </a:br>
            <a:r>
              <a:rPr lang="es-ES" sz="2400" b="1" dirty="0">
                <a:solidFill>
                  <a:schemeClr val="accent6"/>
                </a:solidFill>
              </a:rPr>
              <a:t>- catedrático de </a:t>
            </a:r>
            <a:r>
              <a:rPr lang="es-ES" sz="2400" b="1" dirty="0" err="1">
                <a:solidFill>
                  <a:schemeClr val="accent6"/>
                </a:solidFill>
              </a:rPr>
              <a:t>hª</a:t>
            </a:r>
            <a:r>
              <a:rPr lang="es-ES" sz="2400" b="1" dirty="0">
                <a:solidFill>
                  <a:schemeClr val="accent6"/>
                </a:solidFill>
              </a:rPr>
              <a:t> natural</a:t>
            </a:r>
            <a:br>
              <a:rPr lang="es-ES" sz="2400" b="1" dirty="0">
                <a:solidFill>
                  <a:schemeClr val="accent6"/>
                </a:solidFill>
              </a:rPr>
            </a:br>
            <a:r>
              <a:rPr lang="es-ES" sz="2400" b="1" dirty="0">
                <a:solidFill>
                  <a:schemeClr val="accent6"/>
                </a:solidFill>
              </a:rPr>
              <a:t>- cinco años con </a:t>
            </a:r>
            <a:r>
              <a:rPr lang="es-ES" sz="2400" b="1" dirty="0" err="1">
                <a:solidFill>
                  <a:schemeClr val="accent6"/>
                </a:solidFill>
              </a:rPr>
              <a:t>bargalló</a:t>
            </a:r>
            <a:br>
              <a:rPr lang="es-ES" sz="2400" b="1" dirty="0">
                <a:solidFill>
                  <a:schemeClr val="accent6"/>
                </a:solidFill>
              </a:rPr>
            </a:br>
            <a:r>
              <a:rPr lang="es-ES" sz="2400" b="1" dirty="0">
                <a:solidFill>
                  <a:schemeClr val="accent6"/>
                </a:solidFill>
              </a:rPr>
              <a:t>- Domicio: “Palace </a:t>
            </a:r>
            <a:r>
              <a:rPr lang="es-ES" sz="2400" b="1" dirty="0" err="1">
                <a:solidFill>
                  <a:schemeClr val="accent6"/>
                </a:solidFill>
              </a:rPr>
              <a:t>Hôtel</a:t>
            </a:r>
            <a:r>
              <a:rPr lang="es-ES" sz="2400" b="1" dirty="0">
                <a:solidFill>
                  <a:schemeClr val="accent6"/>
                </a:solidFill>
              </a:rPr>
              <a:t>”</a:t>
            </a:r>
            <a:br>
              <a:rPr lang="es-ES" sz="2400" b="1" dirty="0">
                <a:solidFill>
                  <a:schemeClr val="accent6"/>
                </a:solidFill>
              </a:rPr>
            </a:br>
            <a:r>
              <a:rPr lang="es-ES" sz="2400" b="1" dirty="0">
                <a:solidFill>
                  <a:schemeClr val="accent6"/>
                </a:solidFill>
              </a:rPr>
              <a:t>- la guerra y un microscopio</a:t>
            </a:r>
            <a:br>
              <a:rPr lang="es-ES" sz="2400" b="1" dirty="0">
                <a:solidFill>
                  <a:schemeClr val="accent6"/>
                </a:solidFill>
              </a:rPr>
            </a:br>
            <a:r>
              <a:rPr lang="es-ES" sz="2400" b="1" dirty="0">
                <a:solidFill>
                  <a:schemeClr val="accent6"/>
                </a:solidFill>
              </a:rPr>
              <a:t>- ¡teorías darwinistas!</a:t>
            </a:r>
            <a:br>
              <a:rPr lang="es-ES" sz="2400" b="1" dirty="0">
                <a:solidFill>
                  <a:schemeClr val="accent6"/>
                </a:solidFill>
              </a:rPr>
            </a:br>
            <a:r>
              <a:rPr lang="es-ES" sz="2400" b="1" dirty="0">
                <a:solidFill>
                  <a:schemeClr val="accent6"/>
                </a:solidFill>
              </a:rPr>
              <a:t>- entre la depuración y la gloria</a:t>
            </a:r>
            <a:br>
              <a:rPr lang="es-ES" sz="2400" b="1" dirty="0">
                <a:solidFill>
                  <a:schemeClr val="accent6"/>
                </a:solidFill>
              </a:rPr>
            </a:br>
            <a:r>
              <a:rPr lang="es-ES" sz="2400" b="1" dirty="0">
                <a:solidFill>
                  <a:schemeClr val="accent6"/>
                </a:solidFill>
              </a:rPr>
              <a:t>- el jardín botánico y </a:t>
            </a:r>
            <a:r>
              <a:rPr lang="es-ES" sz="2400" b="1" dirty="0" err="1">
                <a:solidFill>
                  <a:schemeClr val="accent6"/>
                </a:solidFill>
              </a:rPr>
              <a:t>aranda</a:t>
            </a:r>
            <a:br>
              <a:rPr lang="es-ES" sz="2400" b="1" dirty="0">
                <a:solidFill>
                  <a:schemeClr val="accent6"/>
                </a:solidFill>
              </a:rPr>
            </a:br>
            <a:r>
              <a:rPr lang="es-ES" sz="2400" b="1" dirty="0">
                <a:solidFill>
                  <a:schemeClr val="accent6"/>
                </a:solidFill>
              </a:rPr>
              <a:t>- 1952: jefe sección de botánica</a:t>
            </a:r>
            <a:br>
              <a:rPr lang="es-ES" sz="2400" b="1" dirty="0">
                <a:solidFill>
                  <a:schemeClr val="accent6"/>
                </a:solidFill>
              </a:rPr>
            </a:br>
            <a:r>
              <a:rPr lang="es-ES" sz="2400" b="1" dirty="0">
                <a:solidFill>
                  <a:schemeClr val="accent6"/>
                </a:solidFill>
              </a:rPr>
              <a:t>del instituto de estudios </a:t>
            </a:r>
            <a:br>
              <a:rPr lang="es-ES" sz="2400" b="1" dirty="0">
                <a:solidFill>
                  <a:schemeClr val="accent6"/>
                </a:solidFill>
              </a:rPr>
            </a:br>
            <a:r>
              <a:rPr lang="es-ES" sz="2400" b="1" dirty="0">
                <a:solidFill>
                  <a:schemeClr val="accent6"/>
                </a:solidFill>
              </a:rPr>
              <a:t>africanos del </a:t>
            </a:r>
            <a:r>
              <a:rPr lang="es-ES" sz="2400" b="1" dirty="0" err="1">
                <a:solidFill>
                  <a:schemeClr val="accent6"/>
                </a:solidFill>
              </a:rPr>
              <a:t>csic</a:t>
            </a:r>
            <a:r>
              <a:rPr lang="es-ES" sz="2400" b="1" dirty="0">
                <a:solidFill>
                  <a:schemeClr val="accent6"/>
                </a:solidFill>
              </a:rPr>
              <a:t>: viajes y </a:t>
            </a:r>
            <a:r>
              <a:rPr lang="es-ES" sz="2400" b="1" dirty="0" err="1">
                <a:solidFill>
                  <a:schemeClr val="accent6"/>
                </a:solidFill>
              </a:rPr>
              <a:t>publ</a:t>
            </a:r>
            <a:r>
              <a:rPr lang="es-ES" sz="2400" b="1" dirty="0">
                <a:solidFill>
                  <a:schemeClr val="accent6"/>
                </a:solidFill>
              </a:rPr>
              <a:t>.</a:t>
            </a:r>
            <a:br>
              <a:rPr lang="es-ES" sz="2400" b="1" dirty="0">
                <a:solidFill>
                  <a:schemeClr val="accent6"/>
                </a:solidFill>
              </a:rPr>
            </a:br>
            <a:br>
              <a:rPr lang="es-ES" sz="2400" b="1" dirty="0">
                <a:solidFill>
                  <a:schemeClr val="accent6"/>
                </a:solidFill>
              </a:rPr>
            </a:br>
            <a:endParaRPr lang="es-ES" sz="2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2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ibros clásico 16x9">
  <a:themeElements>
    <a:clrScheme name="Custom 71">
      <a:dk1>
        <a:srgbClr val="000000"/>
      </a:dk1>
      <a:lt1>
        <a:srgbClr val="FFFFFF"/>
      </a:lt1>
      <a:dk2>
        <a:srgbClr val="693A20"/>
      </a:dk2>
      <a:lt2>
        <a:srgbClr val="E7E4E6"/>
      </a:lt2>
      <a:accent1>
        <a:srgbClr val="512823"/>
      </a:accent1>
      <a:accent2>
        <a:srgbClr val="B98D34"/>
      </a:accent2>
      <a:accent3>
        <a:srgbClr val="610606"/>
      </a:accent3>
      <a:accent4>
        <a:srgbClr val="FFEDB9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ustom 89">
      <a:majorFont>
        <a:latin typeface="Book Antiqua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0360137_TF02801059_Win32" id="{F5F9CF35-989E-4CFF-A9D6-99367FFDFCF3}" vid="{F852AE1A-83DC-4F76-8009-C2FBEA619C11}"/>
    </a:ext>
  </a:extLst>
</a:theme>
</file>

<file path=ppt/theme/theme2.xml><?xml version="1.0" encoding="utf-8"?>
<a:theme xmlns:a="http://schemas.openxmlformats.org/drawingml/2006/main" name="Tema de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la oficina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6" ma:contentTypeDescription="Create a new document." ma:contentTypeScope="" ma:versionID="ac37c1753acd5e330d2062ccec26ea66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340c7101c92c5120abd06486f9454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6EAEDD-6865-458C-AB5E-1E0979B7BC44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328458A3-99B8-4914-89E6-B86ADB0D7D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ACF9E2-7979-495A-9F5F-33F2C85007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Presentación educativa con diseño de libro clásico (pantalla panorámica)</Template>
  <TotalTime>1155</TotalTime>
  <Words>717</Words>
  <Application>Microsoft Office PowerPoint</Application>
  <PresentationFormat>Personalizado</PresentationFormat>
  <Paragraphs>77</Paragraphs>
  <Slides>13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Book Antiqua</vt:lpstr>
      <vt:lpstr>Constantia</vt:lpstr>
      <vt:lpstr>Gill Sans</vt:lpstr>
      <vt:lpstr>Gill Sans MT</vt:lpstr>
      <vt:lpstr>Gill Sans Ultra Bold</vt:lpstr>
      <vt:lpstr>Libros clásico 16x9</vt:lpstr>
      <vt:lpstr>“EL VIAJE DE BARGALLÓ” FACSÍMIL Y ESTUDIOS DEL AULA-MUSEO SOBRE “UNA DIDÁCTICA CENTENARIA Y VIVA”</vt:lpstr>
      <vt:lpstr>Decíamos ayer… en mieres</vt:lpstr>
      <vt:lpstr>El facsímil</vt:lpstr>
      <vt:lpstr>Ilustración DEL FACSÍMIL: sus dibujos y sus fotos </vt:lpstr>
      <vt:lpstr>una didáctica centenaria y viva PRESENTACIÓN (Por Luis cortés Bargalló)     </vt:lpstr>
      <vt:lpstr>Bargalló y los viajes didácticos del primer tercio del siglo XX</vt:lpstr>
      <vt:lpstr>Modesto Bargalló ardévol (1894-1981), el profesor que impulsó la enseñanza experimental de la física y la química desde la historia de la ciencia por Luis moreno martínez</vt:lpstr>
      <vt:lpstr>Bargalló, fotógrafo científico Por Miguel Mayoral Moraga </vt:lpstr>
      <vt:lpstr>EMILIO GUINEA LÓPEZ: OTRO GRAN PROFESOR DE LA “GENERACIÓN ROTA” EN GUADALAJARA Por miguel mayoral y diego ladrón de Guevara  - origen de este trabajo “La generación Rota” - catedrático de hª natural - cinco años con bargalló - Domicio: “Palace Hôtel” - la guerra y un microscopio - ¡teorías darwinistas! - entre la depuración y la gloria - el jardín botánico y aranda - 1952: jefe sección de botánica del instituto de estudios  africanos del csic: viajes y publ.  </vt:lpstr>
      <vt:lpstr>INSTRUMENTOS DEL SABER: ESCRITURA, DIBUJO Y MEMORIA. UN RECORRIDO HISTÓRICO Y TÉCNICO A PARTIR DE LAS COLECCIONES DEL AULA-MUSEO Ligazón simbólica: la continuidad docente de una familia y la del más histórico instrumento de docencia</vt:lpstr>
      <vt:lpstr>AL ESTILO BARGALLIANO: TALLERES PARA PRIMARIA Y SECUNDARIA</vt:lpstr>
      <vt:lpstr>Guía didáctica: el viaje de Bargalló hoy, por Belén Lozano Duce y Miguel Mayoral Moraga</vt:lpstr>
      <vt:lpstr>MUCHAS GRACIAS</vt:lpstr>
    </vt:vector>
  </TitlesOfParts>
  <Company>LG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Miguel Mayoral Moraga</dc:creator>
  <cp:lastModifiedBy>Miguel Mayoral Moraga</cp:lastModifiedBy>
  <cp:revision>20</cp:revision>
  <dcterms:created xsi:type="dcterms:W3CDTF">2026-06-07T09:37:02Z</dcterms:created>
  <dcterms:modified xsi:type="dcterms:W3CDTF">2026-06-23T19:11:16Z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